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Lst>
  <p:sldSz cx="18288000" cy="10287000"/>
  <p:notesSz cx="6858000" cy="9144000"/>
  <p:embeddedFontLst>
    <p:embeddedFont>
      <p:font typeface="Helios Extended Bold" charset="1" panose="02000805050000020004"/>
      <p:regular r:id="rId81"/>
    </p:embeddedFont>
    <p:embeddedFont>
      <p:font typeface="League Spartan" charset="1" panose="00000800000000000000"/>
      <p:regular r:id="rId82"/>
    </p:embeddedFont>
    <p:embeddedFont>
      <p:font typeface="Open Sans Extra Bold" charset="1" panose="020B0906030804020204"/>
      <p:regular r:id="rId83"/>
    </p:embeddedFont>
    <p:embeddedFont>
      <p:font typeface="Poppins Bold" charset="1" panose="00000800000000000000"/>
      <p:regular r:id="rId84"/>
    </p:embeddedFont>
    <p:embeddedFont>
      <p:font typeface="Poppins" charset="1" panose="00000500000000000000"/>
      <p:regular r:id="rId8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https://cis.del.ac.id/hrdx/dosen/view?q=0m1ORgGx8byMbzlElccWwxnMlI4da9uqghNFjZVfmL8" TargetMode="External" Type="http://schemas.openxmlformats.org/officeDocument/2006/relationships/hyperlink"/></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0.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4.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8.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9.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3.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0.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5.jpeg" Type="http://schemas.openxmlformats.org/officeDocument/2006/relationships/image"/><Relationship Id="rId4" Target="https://youtu.be/XLCJuL4VcxU" TargetMode="External" Type="http://schemas.openxmlformats.org/officeDocument/2006/relationships/video"/></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6.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7.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8.jpe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9.jpe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0.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1.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2.jpe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4.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5.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6.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7.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8.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9.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0.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1.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2.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4.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5.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6.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7.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8.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532" t="0" r="-20532" b="0"/>
            </a:stretch>
          </a:blipFill>
        </p:spPr>
      </p:sp>
      <p:sp>
        <p:nvSpPr>
          <p:cNvPr name="Freeform 3" id="3"/>
          <p:cNvSpPr/>
          <p:nvPr/>
        </p:nvSpPr>
        <p:spPr>
          <a:xfrm flipH="true" flipV="true" rot="8100000">
            <a:off x="14259354" y="7521012"/>
            <a:ext cx="8464534" cy="4200525"/>
          </a:xfrm>
          <a:custGeom>
            <a:avLst/>
            <a:gdLst/>
            <a:ahLst/>
            <a:cxnLst/>
            <a:rect r="r" b="b" t="t" l="l"/>
            <a:pathLst>
              <a:path h="4200525" w="8464534">
                <a:moveTo>
                  <a:pt x="8464534" y="4200525"/>
                </a:moveTo>
                <a:lnTo>
                  <a:pt x="0" y="4200525"/>
                </a:lnTo>
                <a:lnTo>
                  <a:pt x="0" y="0"/>
                </a:lnTo>
                <a:lnTo>
                  <a:pt x="8464534" y="0"/>
                </a:lnTo>
                <a:lnTo>
                  <a:pt x="8464534" y="420052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4430857" y="-514695"/>
            <a:ext cx="8453547" cy="4195073"/>
          </a:xfrm>
          <a:custGeom>
            <a:avLst/>
            <a:gdLst/>
            <a:ahLst/>
            <a:cxnLst/>
            <a:rect r="r" b="b" t="t" l="l"/>
            <a:pathLst>
              <a:path h="4195073" w="8453547">
                <a:moveTo>
                  <a:pt x="0" y="0"/>
                </a:moveTo>
                <a:lnTo>
                  <a:pt x="8453547" y="0"/>
                </a:lnTo>
                <a:lnTo>
                  <a:pt x="8453547" y="4195073"/>
                </a:lnTo>
                <a:lnTo>
                  <a:pt x="0" y="41950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5400000">
            <a:off x="15778039" y="-1618876"/>
            <a:ext cx="3750688" cy="3281852"/>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C3F60"/>
            </a:solidFill>
          </p:spPr>
        </p:sp>
        <p:sp>
          <p:nvSpPr>
            <p:cNvPr name="TextBox 7" id="7"/>
            <p:cNvSpPr txBox="true"/>
            <p:nvPr/>
          </p:nvSpPr>
          <p:spPr>
            <a:xfrm>
              <a:off x="127000" y="263525"/>
              <a:ext cx="558800" cy="396875"/>
            </a:xfrm>
            <a:prstGeom prst="rect">
              <a:avLst/>
            </a:prstGeom>
          </p:spPr>
          <p:txBody>
            <a:bodyPr anchor="ctr" rtlCol="false" tIns="50800" lIns="50800" bIns="50800" rIns="50800"/>
            <a:lstStyle/>
            <a:p>
              <a:pPr algn="ctr">
                <a:lnSpc>
                  <a:spcPts val="3319"/>
                </a:lnSpc>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5"/>
            <a:stretch>
              <a:fillRect l="0" t="0" r="0" b="0"/>
            </a:stretch>
          </a:blipFill>
        </p:spPr>
      </p:sp>
      <p:sp>
        <p:nvSpPr>
          <p:cNvPr name="TextBox 9" id="9"/>
          <p:cNvSpPr txBox="true"/>
          <p:nvPr/>
        </p:nvSpPr>
        <p:spPr>
          <a:xfrm rot="0">
            <a:off x="5765135" y="5502910"/>
            <a:ext cx="6757729" cy="767080"/>
          </a:xfrm>
          <a:prstGeom prst="rect">
            <a:avLst/>
          </a:prstGeom>
        </p:spPr>
        <p:txBody>
          <a:bodyPr anchor="t" rtlCol="false" tIns="0" lIns="0" bIns="0" rIns="0">
            <a:spAutoFit/>
          </a:bodyPr>
          <a:lstStyle/>
          <a:p>
            <a:pPr algn="ctr">
              <a:lnSpc>
                <a:spcPts val="6019"/>
              </a:lnSpc>
            </a:pPr>
            <a:r>
              <a:rPr lang="en-US" b="true" sz="4299" spc="644">
                <a:solidFill>
                  <a:srgbClr val="0B1320"/>
                </a:solidFill>
                <a:latin typeface="Helios Extended Bold"/>
                <a:ea typeface="Helios Extended Bold"/>
                <a:cs typeface="Helios Extended Bold"/>
                <a:sym typeface="Helios Extended Bold"/>
              </a:rPr>
              <a:t>TASI-2425-110</a:t>
            </a:r>
          </a:p>
        </p:txBody>
      </p:sp>
      <p:sp>
        <p:nvSpPr>
          <p:cNvPr name="TextBox 10" id="10"/>
          <p:cNvSpPr txBox="true"/>
          <p:nvPr/>
        </p:nvSpPr>
        <p:spPr>
          <a:xfrm rot="0">
            <a:off x="1756124" y="2973718"/>
            <a:ext cx="14775752" cy="2262490"/>
          </a:xfrm>
          <a:prstGeom prst="rect">
            <a:avLst/>
          </a:prstGeom>
        </p:spPr>
        <p:txBody>
          <a:bodyPr anchor="t" rtlCol="false" tIns="0" lIns="0" bIns="0" rIns="0">
            <a:spAutoFit/>
          </a:bodyPr>
          <a:lstStyle/>
          <a:p>
            <a:pPr algn="ctr">
              <a:lnSpc>
                <a:spcPts val="6020"/>
              </a:lnSpc>
            </a:pPr>
            <a:r>
              <a:rPr lang="en-US" sz="4300" spc="215">
                <a:solidFill>
                  <a:srgbClr val="0B1320"/>
                </a:solidFill>
                <a:latin typeface="League Spartan"/>
                <a:ea typeface="League Spartan"/>
                <a:cs typeface="League Spartan"/>
                <a:sym typeface="League Spartan"/>
              </a:rPr>
              <a:t>INTEGRATING PROGRESSIVE LEARNING AND SERIOUS GAMES IN GAMIFICATION FOR BALANCED EDUCATIONAL EXPERIENCES</a:t>
            </a:r>
          </a:p>
        </p:txBody>
      </p:sp>
      <p:sp>
        <p:nvSpPr>
          <p:cNvPr name="TextBox 11" id="11"/>
          <p:cNvSpPr txBox="true"/>
          <p:nvPr/>
        </p:nvSpPr>
        <p:spPr>
          <a:xfrm rot="0">
            <a:off x="6621258" y="1802143"/>
            <a:ext cx="5298817" cy="552450"/>
          </a:xfrm>
          <a:prstGeom prst="rect">
            <a:avLst/>
          </a:prstGeom>
        </p:spPr>
        <p:txBody>
          <a:bodyPr anchor="t" rtlCol="false" tIns="0" lIns="0" bIns="0" rIns="0">
            <a:spAutoFit/>
          </a:bodyPr>
          <a:lstStyle/>
          <a:p>
            <a:pPr algn="ctr">
              <a:lnSpc>
                <a:spcPts val="4200"/>
              </a:lnSpc>
            </a:pPr>
            <a:r>
              <a:rPr lang="en-US" b="true" sz="3000">
                <a:solidFill>
                  <a:srgbClr val="0B1320"/>
                </a:solidFill>
                <a:latin typeface="Helios Extended Bold"/>
                <a:ea typeface="Helios Extended Bold"/>
                <a:cs typeface="Helios Extended Bold"/>
                <a:sym typeface="Helios Extended Bold"/>
              </a:rPr>
              <a:t>Result Seminar</a:t>
            </a:r>
          </a:p>
        </p:txBody>
      </p:sp>
      <p:sp>
        <p:nvSpPr>
          <p:cNvPr name="TextBox 12" id="12"/>
          <p:cNvSpPr txBox="true"/>
          <p:nvPr/>
        </p:nvSpPr>
        <p:spPr>
          <a:xfrm rot="0">
            <a:off x="3882064" y="6601399"/>
            <a:ext cx="11272505" cy="441325"/>
          </a:xfrm>
          <a:prstGeom prst="rect">
            <a:avLst/>
          </a:prstGeom>
        </p:spPr>
        <p:txBody>
          <a:bodyPr anchor="t" rtlCol="false" tIns="0" lIns="0" bIns="0" rIns="0">
            <a:spAutoFit/>
          </a:bodyPr>
          <a:lstStyle/>
          <a:p>
            <a:pPr algn="just">
              <a:lnSpc>
                <a:spcPts val="3499"/>
              </a:lnSpc>
            </a:pPr>
            <a:r>
              <a:rPr lang="en-US" b="true" sz="2499">
                <a:solidFill>
                  <a:srgbClr val="0B1320"/>
                </a:solidFill>
                <a:latin typeface="Helios Extended Bold"/>
                <a:ea typeface="Helios Extended Bold"/>
                <a:cs typeface="Helios Extended Bold"/>
                <a:sym typeface="Helios Extended Bold"/>
              </a:rPr>
              <a:t>Supervisor  : Parmonangan R. Togatorop S.Kom.,M.T.I</a:t>
            </a:r>
          </a:p>
        </p:txBody>
      </p:sp>
      <p:sp>
        <p:nvSpPr>
          <p:cNvPr name="TextBox 13" id="13"/>
          <p:cNvSpPr txBox="true"/>
          <p:nvPr/>
        </p:nvSpPr>
        <p:spPr>
          <a:xfrm rot="0">
            <a:off x="3882064" y="7128449"/>
            <a:ext cx="11272505" cy="441325"/>
          </a:xfrm>
          <a:prstGeom prst="rect">
            <a:avLst/>
          </a:prstGeom>
        </p:spPr>
        <p:txBody>
          <a:bodyPr anchor="t" rtlCol="false" tIns="0" lIns="0" bIns="0" rIns="0">
            <a:spAutoFit/>
          </a:bodyPr>
          <a:lstStyle/>
          <a:p>
            <a:pPr algn="just">
              <a:lnSpc>
                <a:spcPts val="3499"/>
              </a:lnSpc>
            </a:pPr>
            <a:r>
              <a:rPr lang="en-US" b="true" sz="2499">
                <a:solidFill>
                  <a:srgbClr val="0B1320"/>
                </a:solidFill>
                <a:latin typeface="Helios Extended Bold"/>
                <a:ea typeface="Helios Extended Bold"/>
                <a:cs typeface="Helios Extended Bold"/>
                <a:sym typeface="Helios Extended Bold"/>
              </a:rPr>
              <a:t>Examiner I  : Samuel I. G. Situmeang, S.Ti., M.Sc</a:t>
            </a:r>
          </a:p>
        </p:txBody>
      </p:sp>
      <p:sp>
        <p:nvSpPr>
          <p:cNvPr name="TextBox 14" id="14"/>
          <p:cNvSpPr txBox="true"/>
          <p:nvPr/>
        </p:nvSpPr>
        <p:spPr>
          <a:xfrm rot="0">
            <a:off x="3882064" y="7655499"/>
            <a:ext cx="11272505" cy="441325"/>
          </a:xfrm>
          <a:prstGeom prst="rect">
            <a:avLst/>
          </a:prstGeom>
        </p:spPr>
        <p:txBody>
          <a:bodyPr anchor="t" rtlCol="false" tIns="0" lIns="0" bIns="0" rIns="0">
            <a:spAutoFit/>
          </a:bodyPr>
          <a:lstStyle/>
          <a:p>
            <a:pPr algn="just">
              <a:lnSpc>
                <a:spcPts val="3499"/>
              </a:lnSpc>
            </a:pPr>
            <a:r>
              <a:rPr lang="en-US" b="true" sz="2499">
                <a:solidFill>
                  <a:srgbClr val="0B1320"/>
                </a:solidFill>
                <a:latin typeface="Helios Extended Bold"/>
                <a:ea typeface="Helios Extended Bold"/>
                <a:cs typeface="Helios Extended Bold"/>
                <a:sym typeface="Helios Extended Bold"/>
              </a:rPr>
              <a:t>Examiner II : </a:t>
            </a:r>
            <a:r>
              <a:rPr lang="en-US" b="true" sz="2499">
                <a:solidFill>
                  <a:srgbClr val="0B1320"/>
                </a:solidFill>
                <a:latin typeface="Helios Extended Bold"/>
                <a:ea typeface="Helios Extended Bold"/>
                <a:cs typeface="Helios Extended Bold"/>
                <a:sym typeface="Helios Extended Bold"/>
                <a:hlinkClick r:id="rId6" tooltip="https://cis.del.ac.id/hrdx/dosen/view?q=0m1ORgGx8byMbzlElccWwxnMlI4da9uqghNFjZVfmL8"/>
              </a:rPr>
              <a:t>Sarah Rosdiana Tambunan, S.Kom.,M.Cs.</a:t>
            </a:r>
          </a:p>
        </p:txBody>
      </p:sp>
      <p:sp>
        <p:nvSpPr>
          <p:cNvPr name="TextBox 15" id="15"/>
          <p:cNvSpPr txBox="true"/>
          <p:nvPr/>
        </p:nvSpPr>
        <p:spPr>
          <a:xfrm rot="0">
            <a:off x="190178" y="9564125"/>
            <a:ext cx="16080283" cy="285750"/>
          </a:xfrm>
          <a:prstGeom prst="rect">
            <a:avLst/>
          </a:prstGeom>
        </p:spPr>
        <p:txBody>
          <a:bodyPr anchor="t" rtlCol="false" tIns="0" lIns="0" bIns="0" rIns="0">
            <a:spAutoFit/>
          </a:bodyPr>
          <a:lstStyle/>
          <a:p>
            <a:pPr algn="l">
              <a:lnSpc>
                <a:spcPts val="2100"/>
              </a:lnSpc>
            </a:pPr>
            <a:r>
              <a:rPr lang="en-US" sz="1500" b="true">
                <a:solidFill>
                  <a:srgbClr val="0B1320"/>
                </a:solidFill>
                <a:latin typeface="Helios Extended Bold"/>
                <a:ea typeface="Helios Extended Bold"/>
                <a:cs typeface="Helios Extended Bold"/>
                <a:sym typeface="Helios Extended Bold"/>
              </a:rPr>
              <a:t>Information System Study Program</a:t>
            </a:r>
          </a:p>
        </p:txBody>
      </p:sp>
      <p:sp>
        <p:nvSpPr>
          <p:cNvPr name="TextBox 16" id="16"/>
          <p:cNvSpPr txBox="true"/>
          <p:nvPr/>
        </p:nvSpPr>
        <p:spPr>
          <a:xfrm rot="0">
            <a:off x="187991" y="9792725"/>
            <a:ext cx="9350693" cy="285750"/>
          </a:xfrm>
          <a:prstGeom prst="rect">
            <a:avLst/>
          </a:prstGeom>
        </p:spPr>
        <p:txBody>
          <a:bodyPr anchor="t" rtlCol="false" tIns="0" lIns="0" bIns="0" rIns="0">
            <a:spAutoFit/>
          </a:bodyPr>
          <a:lstStyle/>
          <a:p>
            <a:pPr algn="ctr">
              <a:lnSpc>
                <a:spcPts val="2100"/>
              </a:lnSpc>
              <a:spcBef>
                <a:spcPct val="0"/>
              </a:spcBef>
            </a:pPr>
            <a:r>
              <a:rPr lang="en-US" b="true" sz="1500">
                <a:solidFill>
                  <a:srgbClr val="0B1320"/>
                </a:solidFill>
                <a:latin typeface="Helios Extended Bold"/>
                <a:ea typeface="Helios Extended Bold"/>
                <a:cs typeface="Helios Extended Bold"/>
                <a:sym typeface="Helios Extended Bold"/>
              </a:rPr>
              <a:t>Faculty of Informatics and Electrical Engineering, Institut Teknologi Del 2024/2025</a:t>
            </a:r>
          </a:p>
        </p:txBody>
      </p:sp>
      <p:sp>
        <p:nvSpPr>
          <p:cNvPr name="TextBox 17" id="17"/>
          <p:cNvSpPr txBox="true"/>
          <p:nvPr/>
        </p:nvSpPr>
        <p:spPr>
          <a:xfrm rot="0">
            <a:off x="190178" y="9335525"/>
            <a:ext cx="6757729" cy="285750"/>
          </a:xfrm>
          <a:prstGeom prst="rect">
            <a:avLst/>
          </a:prstGeom>
        </p:spPr>
        <p:txBody>
          <a:bodyPr anchor="t" rtlCol="false" tIns="0" lIns="0" bIns="0" rIns="0">
            <a:spAutoFit/>
          </a:bodyPr>
          <a:lstStyle/>
          <a:p>
            <a:pPr algn="l">
              <a:lnSpc>
                <a:spcPts val="2100"/>
              </a:lnSpc>
            </a:pPr>
            <a:r>
              <a:rPr lang="en-US" b="true" sz="1500" spc="225">
                <a:solidFill>
                  <a:srgbClr val="0B1320"/>
                </a:solidFill>
                <a:latin typeface="Helios Extended Bold"/>
                <a:ea typeface="Helios Extended Bold"/>
                <a:cs typeface="Helios Extended Bold"/>
                <a:sym typeface="Helios Extended Bold"/>
              </a:rPr>
              <a:t>TASI-2425-110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3354B"/>
        </a:solidFill>
      </p:bgPr>
    </p:bg>
    <p:spTree>
      <p:nvGrpSpPr>
        <p:cNvPr id="1" name=""/>
        <p:cNvGrpSpPr/>
        <p:nvPr/>
      </p:nvGrpSpPr>
      <p:grpSpPr>
        <a:xfrm>
          <a:off x="0" y="0"/>
          <a:ext cx="0" cy="0"/>
          <a:chOff x="0" y="0"/>
          <a:chExt cx="0" cy="0"/>
        </a:xfrm>
      </p:grpSpPr>
      <p:sp>
        <p:nvSpPr>
          <p:cNvPr name="Freeform 2" id="2"/>
          <p:cNvSpPr/>
          <p:nvPr/>
        </p:nvSpPr>
        <p:spPr>
          <a:xfrm flipH="false" flipV="false" rot="0">
            <a:off x="15537499" y="408799"/>
            <a:ext cx="1487448" cy="1929472"/>
          </a:xfrm>
          <a:custGeom>
            <a:avLst/>
            <a:gdLst/>
            <a:ahLst/>
            <a:cxnLst/>
            <a:rect r="r" b="b" t="t" l="l"/>
            <a:pathLst>
              <a:path h="1929472" w="1487448">
                <a:moveTo>
                  <a:pt x="0" y="0"/>
                </a:moveTo>
                <a:lnTo>
                  <a:pt x="1487447" y="0"/>
                </a:lnTo>
                <a:lnTo>
                  <a:pt x="1487447" y="1929472"/>
                </a:lnTo>
                <a:lnTo>
                  <a:pt x="0" y="1929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7293" y="7753458"/>
            <a:ext cx="1487448" cy="1929472"/>
          </a:xfrm>
          <a:custGeom>
            <a:avLst/>
            <a:gdLst/>
            <a:ahLst/>
            <a:cxnLst/>
            <a:rect r="r" b="b" t="t" l="l"/>
            <a:pathLst>
              <a:path h="1929472" w="1487448">
                <a:moveTo>
                  <a:pt x="0" y="0"/>
                </a:moveTo>
                <a:lnTo>
                  <a:pt x="1487448" y="0"/>
                </a:lnTo>
                <a:lnTo>
                  <a:pt x="1487448" y="1929473"/>
                </a:lnTo>
                <a:lnTo>
                  <a:pt x="0" y="19294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892260" y="845119"/>
            <a:ext cx="764962" cy="2168706"/>
          </a:xfrm>
          <a:custGeom>
            <a:avLst/>
            <a:gdLst/>
            <a:ahLst/>
            <a:cxnLst/>
            <a:rect r="r" b="b" t="t" l="l"/>
            <a:pathLst>
              <a:path h="2168706" w="764962">
                <a:moveTo>
                  <a:pt x="0" y="0"/>
                </a:moveTo>
                <a:lnTo>
                  <a:pt x="764962" y="0"/>
                </a:lnTo>
                <a:lnTo>
                  <a:pt x="764962" y="2168707"/>
                </a:lnTo>
                <a:lnTo>
                  <a:pt x="0" y="21687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155018" y="7251361"/>
            <a:ext cx="764962" cy="2168706"/>
          </a:xfrm>
          <a:custGeom>
            <a:avLst/>
            <a:gdLst/>
            <a:ahLst/>
            <a:cxnLst/>
            <a:rect r="r" b="b" t="t" l="l"/>
            <a:pathLst>
              <a:path h="2168706" w="764962">
                <a:moveTo>
                  <a:pt x="764961" y="2168706"/>
                </a:moveTo>
                <a:lnTo>
                  <a:pt x="0" y="2168706"/>
                </a:lnTo>
                <a:lnTo>
                  <a:pt x="0" y="0"/>
                </a:lnTo>
                <a:lnTo>
                  <a:pt x="764961" y="0"/>
                </a:lnTo>
                <a:lnTo>
                  <a:pt x="764961" y="216870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6551407" y="4525963"/>
            <a:ext cx="5185186" cy="1111250"/>
          </a:xfrm>
          <a:prstGeom prst="rect">
            <a:avLst/>
          </a:prstGeom>
        </p:spPr>
        <p:txBody>
          <a:bodyPr anchor="t" rtlCol="false" tIns="0" lIns="0" bIns="0" rIns="0">
            <a:spAutoFit/>
          </a:bodyPr>
          <a:lstStyle/>
          <a:p>
            <a:pPr algn="l">
              <a:lnSpc>
                <a:spcPts val="9100"/>
              </a:lnSpc>
              <a:spcBef>
                <a:spcPct val="0"/>
              </a:spcBef>
            </a:pPr>
            <a:r>
              <a:rPr lang="en-US" sz="6500">
                <a:solidFill>
                  <a:srgbClr val="FDFDFD"/>
                </a:solidFill>
                <a:latin typeface="Open Sans Extra Bold"/>
                <a:ea typeface="Open Sans Extra Bold"/>
                <a:cs typeface="Open Sans Extra Bold"/>
                <a:sym typeface="Open Sans Extra Bold"/>
              </a:rPr>
              <a:t>LITERATURE</a:t>
            </a:r>
          </a:p>
        </p:txBody>
      </p:sp>
      <p:sp>
        <p:nvSpPr>
          <p:cNvPr name="Freeform 7" id="7"/>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6"/>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778538" y="2270323"/>
            <a:ext cx="13906092" cy="1327938"/>
          </a:xfrm>
          <a:prstGeom prst="rect">
            <a:avLst/>
          </a:prstGeom>
        </p:spPr>
        <p:txBody>
          <a:bodyPr anchor="t" rtlCol="false" tIns="0" lIns="0" bIns="0" rIns="0">
            <a:spAutoFit/>
          </a:bodyPr>
          <a:lstStyle/>
          <a:p>
            <a:pPr algn="just" marL="0" indent="0" lvl="0">
              <a:lnSpc>
                <a:spcPts val="3456"/>
              </a:lnSpc>
              <a:spcBef>
                <a:spcPct val="0"/>
              </a:spcBef>
            </a:pPr>
            <a:r>
              <a:rPr lang="en-US" sz="2468" spc="-49">
                <a:solidFill>
                  <a:srgbClr val="051D40"/>
                </a:solidFill>
                <a:latin typeface="Poppins"/>
                <a:ea typeface="Poppins"/>
                <a:cs typeface="Poppins"/>
                <a:sym typeface="Poppins"/>
              </a:rPr>
              <a:t>Gamification applies game-like elements in non-game settings such as education to motivate, engage, and improve learning outcomes. The following elements are commonly used:</a:t>
            </a:r>
          </a:p>
        </p:txBody>
      </p:sp>
      <p:sp>
        <p:nvSpPr>
          <p:cNvPr name="TextBox 9" id="9"/>
          <p:cNvSpPr txBox="true"/>
          <p:nvPr/>
        </p:nvSpPr>
        <p:spPr>
          <a:xfrm rot="0">
            <a:off x="2569160" y="904875"/>
            <a:ext cx="6580130" cy="111125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Gamification</a:t>
            </a:r>
          </a:p>
        </p:txBody>
      </p:sp>
      <p:sp>
        <p:nvSpPr>
          <p:cNvPr name="TextBox 10" id="10"/>
          <p:cNvSpPr txBox="true"/>
          <p:nvPr/>
        </p:nvSpPr>
        <p:spPr>
          <a:xfrm rot="0">
            <a:off x="2356235" y="4566257"/>
            <a:ext cx="13575530" cy="443072"/>
          </a:xfrm>
          <a:prstGeom prst="rect">
            <a:avLst/>
          </a:prstGeom>
        </p:spPr>
        <p:txBody>
          <a:bodyPr anchor="t" rtlCol="false" tIns="0" lIns="0" bIns="0" rIns="0">
            <a:spAutoFit/>
          </a:bodyPr>
          <a:lstStyle/>
          <a:p>
            <a:pPr algn="just">
              <a:lnSpc>
                <a:spcPts val="3403"/>
              </a:lnSpc>
            </a:pPr>
            <a:r>
              <a:rPr lang="en-US" sz="2431" spc="-48">
                <a:solidFill>
                  <a:srgbClr val="051D40"/>
                </a:solidFill>
                <a:latin typeface="Poppins"/>
                <a:ea typeface="Poppins"/>
                <a:cs typeface="Poppins"/>
                <a:sym typeface="Poppins"/>
              </a:rPr>
              <a:t>Points are designed to motivate users by rewarding actions and progress instantly.</a:t>
            </a:r>
          </a:p>
        </p:txBody>
      </p:sp>
      <p:sp>
        <p:nvSpPr>
          <p:cNvPr name="TextBox 11" id="11"/>
          <p:cNvSpPr txBox="true"/>
          <p:nvPr/>
        </p:nvSpPr>
        <p:spPr>
          <a:xfrm rot="0">
            <a:off x="1778538" y="3884011"/>
            <a:ext cx="3724127" cy="425071"/>
          </a:xfrm>
          <a:prstGeom prst="rect">
            <a:avLst/>
          </a:prstGeom>
        </p:spPr>
        <p:txBody>
          <a:bodyPr anchor="t" rtlCol="false" tIns="0" lIns="0" bIns="0" rIns="0">
            <a:spAutoFit/>
          </a:bodyPr>
          <a:lstStyle/>
          <a:p>
            <a:pPr algn="l">
              <a:lnSpc>
                <a:spcPts val="3480"/>
              </a:lnSpc>
              <a:spcBef>
                <a:spcPct val="0"/>
              </a:spcBef>
            </a:pPr>
            <a:r>
              <a:rPr lang="en-US" sz="2486">
                <a:solidFill>
                  <a:srgbClr val="051D40"/>
                </a:solidFill>
                <a:latin typeface="Open Sans Extra Bold"/>
                <a:ea typeface="Open Sans Extra Bold"/>
                <a:cs typeface="Open Sans Extra Bold"/>
                <a:sym typeface="Open Sans Extra Bold"/>
              </a:rPr>
              <a:t>🧩 1 Points</a:t>
            </a:r>
          </a:p>
        </p:txBody>
      </p:sp>
      <p:sp>
        <p:nvSpPr>
          <p:cNvPr name="Freeform 12" id="12"/>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TextBox 13" id="13"/>
          <p:cNvSpPr txBox="true"/>
          <p:nvPr/>
        </p:nvSpPr>
        <p:spPr>
          <a:xfrm rot="0">
            <a:off x="1778538" y="6970133"/>
            <a:ext cx="3724127" cy="425071"/>
          </a:xfrm>
          <a:prstGeom prst="rect">
            <a:avLst/>
          </a:prstGeom>
        </p:spPr>
        <p:txBody>
          <a:bodyPr anchor="t" rtlCol="false" tIns="0" lIns="0" bIns="0" rIns="0">
            <a:spAutoFit/>
          </a:bodyPr>
          <a:lstStyle/>
          <a:p>
            <a:pPr algn="l">
              <a:lnSpc>
                <a:spcPts val="3480"/>
              </a:lnSpc>
              <a:spcBef>
                <a:spcPct val="0"/>
              </a:spcBef>
            </a:pPr>
            <a:r>
              <a:rPr lang="en-US" sz="2486">
                <a:solidFill>
                  <a:srgbClr val="051D40"/>
                </a:solidFill>
                <a:latin typeface="Open Sans Extra Bold"/>
                <a:ea typeface="Open Sans Extra Bold"/>
                <a:cs typeface="Open Sans Extra Bold"/>
                <a:sym typeface="Open Sans Extra Bold"/>
              </a:rPr>
              <a:t> 🏆 3 Leaderboards</a:t>
            </a:r>
          </a:p>
        </p:txBody>
      </p:sp>
      <p:sp>
        <p:nvSpPr>
          <p:cNvPr name="TextBox 14" id="14"/>
          <p:cNvSpPr txBox="true"/>
          <p:nvPr/>
        </p:nvSpPr>
        <p:spPr>
          <a:xfrm rot="0">
            <a:off x="2361525" y="7652380"/>
            <a:ext cx="13575530" cy="871697"/>
          </a:xfrm>
          <a:prstGeom prst="rect">
            <a:avLst/>
          </a:prstGeom>
        </p:spPr>
        <p:txBody>
          <a:bodyPr anchor="t" rtlCol="false" tIns="0" lIns="0" bIns="0" rIns="0">
            <a:spAutoFit/>
          </a:bodyPr>
          <a:lstStyle/>
          <a:p>
            <a:pPr algn="just" marL="0" indent="0" lvl="0">
              <a:lnSpc>
                <a:spcPts val="3403"/>
              </a:lnSpc>
              <a:spcBef>
                <a:spcPct val="0"/>
              </a:spcBef>
            </a:pPr>
            <a:r>
              <a:rPr lang="en-US" sz="2431" spc="-48">
                <a:solidFill>
                  <a:srgbClr val="051D40"/>
                </a:solidFill>
                <a:latin typeface="Poppins"/>
                <a:ea typeface="Poppins"/>
                <a:cs typeface="Poppins"/>
                <a:sym typeface="Poppins"/>
              </a:rPr>
              <a:t>A leaderboard is a visual tool that displays user rankings based on collected points, encouraging healthy competition.</a:t>
            </a:r>
          </a:p>
        </p:txBody>
      </p:sp>
      <p:sp>
        <p:nvSpPr>
          <p:cNvPr name="TextBox 15" id="15"/>
          <p:cNvSpPr txBox="true"/>
          <p:nvPr/>
        </p:nvSpPr>
        <p:spPr>
          <a:xfrm rot="0">
            <a:off x="1778538" y="5362693"/>
            <a:ext cx="3724127" cy="425071"/>
          </a:xfrm>
          <a:prstGeom prst="rect">
            <a:avLst/>
          </a:prstGeom>
        </p:spPr>
        <p:txBody>
          <a:bodyPr anchor="t" rtlCol="false" tIns="0" lIns="0" bIns="0" rIns="0">
            <a:spAutoFit/>
          </a:bodyPr>
          <a:lstStyle/>
          <a:p>
            <a:pPr algn="l">
              <a:lnSpc>
                <a:spcPts val="3480"/>
              </a:lnSpc>
              <a:spcBef>
                <a:spcPct val="0"/>
              </a:spcBef>
            </a:pPr>
            <a:r>
              <a:rPr lang="en-US" sz="2486">
                <a:solidFill>
                  <a:srgbClr val="051D40"/>
                </a:solidFill>
                <a:latin typeface="Open Sans Extra Bold"/>
                <a:ea typeface="Open Sans Extra Bold"/>
                <a:cs typeface="Open Sans Extra Bold"/>
                <a:sym typeface="Open Sans Extra Bold"/>
              </a:rPr>
              <a:t>🧱 2 Levels / Ranks</a:t>
            </a:r>
          </a:p>
        </p:txBody>
      </p:sp>
      <p:sp>
        <p:nvSpPr>
          <p:cNvPr name="TextBox 16" id="16"/>
          <p:cNvSpPr txBox="true"/>
          <p:nvPr/>
        </p:nvSpPr>
        <p:spPr>
          <a:xfrm rot="0">
            <a:off x="2356235" y="5926987"/>
            <a:ext cx="13575530" cy="871697"/>
          </a:xfrm>
          <a:prstGeom prst="rect">
            <a:avLst/>
          </a:prstGeom>
        </p:spPr>
        <p:txBody>
          <a:bodyPr anchor="t" rtlCol="false" tIns="0" lIns="0" bIns="0" rIns="0">
            <a:spAutoFit/>
          </a:bodyPr>
          <a:lstStyle/>
          <a:p>
            <a:pPr algn="just" marL="0" indent="0" lvl="0">
              <a:lnSpc>
                <a:spcPts val="3403"/>
              </a:lnSpc>
              <a:spcBef>
                <a:spcPct val="0"/>
              </a:spcBef>
            </a:pPr>
            <a:r>
              <a:rPr lang="en-US" sz="2431" spc="-48">
                <a:solidFill>
                  <a:srgbClr val="051D40"/>
                </a:solidFill>
                <a:latin typeface="Poppins"/>
                <a:ea typeface="Poppins"/>
                <a:cs typeface="Poppins"/>
                <a:sym typeface="Poppins"/>
              </a:rPr>
              <a:t>Levels create a structured and dynamic learning journey, showing progress and achievement.</a:t>
            </a:r>
          </a:p>
        </p:txBody>
      </p:sp>
      <p:sp>
        <p:nvSpPr>
          <p:cNvPr name="TextBox 17" id="17"/>
          <p:cNvSpPr txBox="true"/>
          <p:nvPr/>
        </p:nvSpPr>
        <p:spPr>
          <a:xfrm rot="0">
            <a:off x="1778538" y="8695526"/>
            <a:ext cx="3724127" cy="425071"/>
          </a:xfrm>
          <a:prstGeom prst="rect">
            <a:avLst/>
          </a:prstGeom>
        </p:spPr>
        <p:txBody>
          <a:bodyPr anchor="t" rtlCol="false" tIns="0" lIns="0" bIns="0" rIns="0">
            <a:spAutoFit/>
          </a:bodyPr>
          <a:lstStyle/>
          <a:p>
            <a:pPr algn="l">
              <a:lnSpc>
                <a:spcPts val="3480"/>
              </a:lnSpc>
              <a:spcBef>
                <a:spcPct val="0"/>
              </a:spcBef>
            </a:pPr>
            <a:r>
              <a:rPr lang="en-US" sz="2486">
                <a:solidFill>
                  <a:srgbClr val="051D40"/>
                </a:solidFill>
                <a:latin typeface="Open Sans Extra Bold"/>
                <a:ea typeface="Open Sans Extra Bold"/>
                <a:cs typeface="Open Sans Extra Bold"/>
                <a:sym typeface="Open Sans Extra Bold"/>
              </a:rPr>
              <a:t>⏱️ 4 Time</a:t>
            </a:r>
          </a:p>
        </p:txBody>
      </p:sp>
      <p:sp>
        <p:nvSpPr>
          <p:cNvPr name="TextBox 18" id="18"/>
          <p:cNvSpPr txBox="true"/>
          <p:nvPr/>
        </p:nvSpPr>
        <p:spPr>
          <a:xfrm rot="0">
            <a:off x="2356235" y="9263473"/>
            <a:ext cx="13575530" cy="871697"/>
          </a:xfrm>
          <a:prstGeom prst="rect">
            <a:avLst/>
          </a:prstGeom>
        </p:spPr>
        <p:txBody>
          <a:bodyPr anchor="t" rtlCol="false" tIns="0" lIns="0" bIns="0" rIns="0">
            <a:spAutoFit/>
          </a:bodyPr>
          <a:lstStyle/>
          <a:p>
            <a:pPr algn="just" marL="0" indent="0" lvl="0">
              <a:lnSpc>
                <a:spcPts val="3403"/>
              </a:lnSpc>
              <a:spcBef>
                <a:spcPct val="0"/>
              </a:spcBef>
            </a:pPr>
            <a:r>
              <a:rPr lang="en-US" sz="2431" spc="-48">
                <a:solidFill>
                  <a:srgbClr val="051D40"/>
                </a:solidFill>
                <a:latin typeface="Poppins"/>
                <a:ea typeface="Poppins"/>
                <a:cs typeface="Poppins"/>
                <a:sym typeface="Poppins"/>
              </a:rPr>
              <a:t>Time adds challenge and excitement, encouraging focus and faster decision-making in tasks.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569160" y="904875"/>
            <a:ext cx="6580130" cy="111125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Gamification</a:t>
            </a:r>
          </a:p>
        </p:txBody>
      </p:sp>
      <p:sp>
        <p:nvSpPr>
          <p:cNvPr name="Freeform 9" id="9"/>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TextBox 10" id="10"/>
          <p:cNvSpPr txBox="true"/>
          <p:nvPr/>
        </p:nvSpPr>
        <p:spPr>
          <a:xfrm rot="0">
            <a:off x="3093675" y="5067300"/>
            <a:ext cx="12586990" cy="871697"/>
          </a:xfrm>
          <a:prstGeom prst="rect">
            <a:avLst/>
          </a:prstGeom>
        </p:spPr>
        <p:txBody>
          <a:bodyPr anchor="t" rtlCol="false" tIns="0" lIns="0" bIns="0" rIns="0">
            <a:spAutoFit/>
          </a:bodyPr>
          <a:lstStyle/>
          <a:p>
            <a:pPr algn="just" marL="0" indent="0" lvl="0">
              <a:lnSpc>
                <a:spcPts val="3403"/>
              </a:lnSpc>
              <a:spcBef>
                <a:spcPct val="0"/>
              </a:spcBef>
            </a:pPr>
            <a:r>
              <a:rPr lang="en-US" sz="2431" spc="-48">
                <a:solidFill>
                  <a:srgbClr val="051D40"/>
                </a:solidFill>
                <a:latin typeface="Poppins"/>
                <a:ea typeface="Poppins"/>
                <a:cs typeface="Poppins"/>
                <a:sym typeface="Poppins"/>
              </a:rPr>
              <a:t>Badges are symbolic rewards that boost motivation, engagement, and a sense of accomplishment.</a:t>
            </a:r>
          </a:p>
        </p:txBody>
      </p:sp>
      <p:sp>
        <p:nvSpPr>
          <p:cNvPr name="TextBox 11" id="11"/>
          <p:cNvSpPr txBox="true"/>
          <p:nvPr/>
        </p:nvSpPr>
        <p:spPr>
          <a:xfrm rot="0">
            <a:off x="3093675" y="3408079"/>
            <a:ext cx="12586990" cy="871697"/>
          </a:xfrm>
          <a:prstGeom prst="rect">
            <a:avLst/>
          </a:prstGeom>
        </p:spPr>
        <p:txBody>
          <a:bodyPr anchor="t" rtlCol="false" tIns="0" lIns="0" bIns="0" rIns="0">
            <a:spAutoFit/>
          </a:bodyPr>
          <a:lstStyle/>
          <a:p>
            <a:pPr algn="just" marL="0" indent="0" lvl="0">
              <a:lnSpc>
                <a:spcPts val="3403"/>
              </a:lnSpc>
              <a:spcBef>
                <a:spcPct val="0"/>
              </a:spcBef>
            </a:pPr>
            <a:r>
              <a:rPr lang="en-US" sz="2431" spc="-48">
                <a:solidFill>
                  <a:srgbClr val="051D40"/>
                </a:solidFill>
                <a:latin typeface="Poppins"/>
                <a:ea typeface="Poppins"/>
                <a:cs typeface="Poppins"/>
                <a:sym typeface="Poppins"/>
              </a:rPr>
              <a:t>A progress bar provides a visual representation of user achievement, helping track and motivate continuous learning.</a:t>
            </a:r>
          </a:p>
        </p:txBody>
      </p:sp>
      <p:sp>
        <p:nvSpPr>
          <p:cNvPr name="TextBox 12" id="12"/>
          <p:cNvSpPr txBox="true"/>
          <p:nvPr/>
        </p:nvSpPr>
        <p:spPr>
          <a:xfrm rot="0">
            <a:off x="2569160" y="2870484"/>
            <a:ext cx="3724127" cy="425071"/>
          </a:xfrm>
          <a:prstGeom prst="rect">
            <a:avLst/>
          </a:prstGeom>
        </p:spPr>
        <p:txBody>
          <a:bodyPr anchor="t" rtlCol="false" tIns="0" lIns="0" bIns="0" rIns="0">
            <a:spAutoFit/>
          </a:bodyPr>
          <a:lstStyle/>
          <a:p>
            <a:pPr algn="l">
              <a:lnSpc>
                <a:spcPts val="3480"/>
              </a:lnSpc>
              <a:spcBef>
                <a:spcPct val="0"/>
              </a:spcBef>
            </a:pPr>
            <a:r>
              <a:rPr lang="en-US" sz="2486">
                <a:solidFill>
                  <a:srgbClr val="051D40"/>
                </a:solidFill>
                <a:latin typeface="Open Sans Extra Bold"/>
                <a:ea typeface="Open Sans Extra Bold"/>
                <a:cs typeface="Open Sans Extra Bold"/>
                <a:sym typeface="Open Sans Extra Bold"/>
              </a:rPr>
              <a:t>📊 5 Progress Bar</a:t>
            </a:r>
          </a:p>
        </p:txBody>
      </p:sp>
      <p:sp>
        <p:nvSpPr>
          <p:cNvPr name="TextBox 13" id="13"/>
          <p:cNvSpPr txBox="true"/>
          <p:nvPr/>
        </p:nvSpPr>
        <p:spPr>
          <a:xfrm rot="0">
            <a:off x="2569160" y="4422650"/>
            <a:ext cx="3724127" cy="425071"/>
          </a:xfrm>
          <a:prstGeom prst="rect">
            <a:avLst/>
          </a:prstGeom>
        </p:spPr>
        <p:txBody>
          <a:bodyPr anchor="t" rtlCol="false" tIns="0" lIns="0" bIns="0" rIns="0">
            <a:spAutoFit/>
          </a:bodyPr>
          <a:lstStyle/>
          <a:p>
            <a:pPr algn="l">
              <a:lnSpc>
                <a:spcPts val="3480"/>
              </a:lnSpc>
              <a:spcBef>
                <a:spcPct val="0"/>
              </a:spcBef>
            </a:pPr>
            <a:r>
              <a:rPr lang="en-US" sz="2486">
                <a:solidFill>
                  <a:srgbClr val="051D40"/>
                </a:solidFill>
                <a:latin typeface="Open Sans Extra Bold"/>
                <a:ea typeface="Open Sans Extra Bold"/>
                <a:cs typeface="Open Sans Extra Bold"/>
                <a:sym typeface="Open Sans Extra Bold"/>
              </a:rPr>
              <a:t>🎖️ 6 Badges</a:t>
            </a:r>
          </a:p>
        </p:txBody>
      </p:sp>
      <p:sp>
        <p:nvSpPr>
          <p:cNvPr name="TextBox 14" id="14"/>
          <p:cNvSpPr txBox="true"/>
          <p:nvPr/>
        </p:nvSpPr>
        <p:spPr>
          <a:xfrm rot="0">
            <a:off x="2569160" y="6164587"/>
            <a:ext cx="5105875" cy="425071"/>
          </a:xfrm>
          <a:prstGeom prst="rect">
            <a:avLst/>
          </a:prstGeom>
        </p:spPr>
        <p:txBody>
          <a:bodyPr anchor="t" rtlCol="false" tIns="0" lIns="0" bIns="0" rIns="0">
            <a:spAutoFit/>
          </a:bodyPr>
          <a:lstStyle/>
          <a:p>
            <a:pPr algn="l">
              <a:lnSpc>
                <a:spcPts val="3480"/>
              </a:lnSpc>
              <a:spcBef>
                <a:spcPct val="0"/>
              </a:spcBef>
            </a:pPr>
            <a:r>
              <a:rPr lang="en-US" sz="2486">
                <a:solidFill>
                  <a:srgbClr val="051D40"/>
                </a:solidFill>
                <a:latin typeface="Open Sans Extra Bold"/>
                <a:ea typeface="Open Sans Extra Bold"/>
                <a:cs typeface="Open Sans Extra Bold"/>
                <a:sym typeface="Open Sans Extra Bold"/>
              </a:rPr>
              <a:t>🎯 7 Challenges or Quests</a:t>
            </a:r>
          </a:p>
        </p:txBody>
      </p:sp>
      <p:sp>
        <p:nvSpPr>
          <p:cNvPr name="TextBox 15" id="15"/>
          <p:cNvSpPr txBox="true"/>
          <p:nvPr/>
        </p:nvSpPr>
        <p:spPr>
          <a:xfrm rot="0">
            <a:off x="2569160" y="7928080"/>
            <a:ext cx="5105875" cy="425071"/>
          </a:xfrm>
          <a:prstGeom prst="rect">
            <a:avLst/>
          </a:prstGeom>
        </p:spPr>
        <p:txBody>
          <a:bodyPr anchor="t" rtlCol="false" tIns="0" lIns="0" bIns="0" rIns="0">
            <a:spAutoFit/>
          </a:bodyPr>
          <a:lstStyle/>
          <a:p>
            <a:pPr algn="l">
              <a:lnSpc>
                <a:spcPts val="3480"/>
              </a:lnSpc>
              <a:spcBef>
                <a:spcPct val="0"/>
              </a:spcBef>
            </a:pPr>
            <a:r>
              <a:rPr lang="en-US" sz="2486">
                <a:solidFill>
                  <a:srgbClr val="051D40"/>
                </a:solidFill>
                <a:latin typeface="Open Sans Extra Bold"/>
                <a:ea typeface="Open Sans Extra Bold"/>
                <a:cs typeface="Open Sans Extra Bold"/>
                <a:sym typeface="Open Sans Extra Bold"/>
              </a:rPr>
              <a:t>🎁 8 Rewards</a:t>
            </a:r>
          </a:p>
        </p:txBody>
      </p:sp>
      <p:sp>
        <p:nvSpPr>
          <p:cNvPr name="TextBox 16" id="16"/>
          <p:cNvSpPr txBox="true"/>
          <p:nvPr/>
        </p:nvSpPr>
        <p:spPr>
          <a:xfrm rot="0">
            <a:off x="3093675" y="6808733"/>
            <a:ext cx="12586990" cy="871697"/>
          </a:xfrm>
          <a:prstGeom prst="rect">
            <a:avLst/>
          </a:prstGeom>
        </p:spPr>
        <p:txBody>
          <a:bodyPr anchor="t" rtlCol="false" tIns="0" lIns="0" bIns="0" rIns="0">
            <a:spAutoFit/>
          </a:bodyPr>
          <a:lstStyle/>
          <a:p>
            <a:pPr algn="just" marL="0" indent="0" lvl="0">
              <a:lnSpc>
                <a:spcPts val="3403"/>
              </a:lnSpc>
              <a:spcBef>
                <a:spcPct val="0"/>
              </a:spcBef>
            </a:pPr>
            <a:r>
              <a:rPr lang="en-US" sz="2431" spc="-48">
                <a:solidFill>
                  <a:srgbClr val="051D40"/>
                </a:solidFill>
                <a:latin typeface="Poppins"/>
                <a:ea typeface="Poppins"/>
                <a:cs typeface="Poppins"/>
                <a:sym typeface="Poppins"/>
              </a:rPr>
              <a:t>Challenges give users goals and purpose, increasing interactivity and immersion in the learning process.</a:t>
            </a:r>
          </a:p>
        </p:txBody>
      </p:sp>
      <p:sp>
        <p:nvSpPr>
          <p:cNvPr name="TextBox 17" id="17"/>
          <p:cNvSpPr txBox="true"/>
          <p:nvPr/>
        </p:nvSpPr>
        <p:spPr>
          <a:xfrm rot="0">
            <a:off x="3093675" y="8553176"/>
            <a:ext cx="12586990" cy="871697"/>
          </a:xfrm>
          <a:prstGeom prst="rect">
            <a:avLst/>
          </a:prstGeom>
        </p:spPr>
        <p:txBody>
          <a:bodyPr anchor="t" rtlCol="false" tIns="0" lIns="0" bIns="0" rIns="0">
            <a:spAutoFit/>
          </a:bodyPr>
          <a:lstStyle/>
          <a:p>
            <a:pPr algn="just" marL="0" indent="0" lvl="0">
              <a:lnSpc>
                <a:spcPts val="3403"/>
              </a:lnSpc>
              <a:spcBef>
                <a:spcPct val="0"/>
              </a:spcBef>
            </a:pPr>
            <a:r>
              <a:rPr lang="en-US" sz="2431" spc="-48">
                <a:solidFill>
                  <a:srgbClr val="051D40"/>
                </a:solidFill>
                <a:latin typeface="Poppins"/>
                <a:ea typeface="Poppins"/>
                <a:cs typeface="Poppins"/>
                <a:sym typeface="Poppins"/>
              </a:rPr>
              <a:t>Rewards encourage active participation, but must be balanced to prevent over-dependence.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664190" y="2774554"/>
            <a:ext cx="14193278" cy="2092823"/>
          </a:xfrm>
          <a:prstGeom prst="rect">
            <a:avLst/>
          </a:prstGeom>
        </p:spPr>
        <p:txBody>
          <a:bodyPr anchor="t" rtlCol="false" tIns="0" lIns="0" bIns="0" rIns="0">
            <a:spAutoFit/>
          </a:bodyPr>
          <a:lstStyle/>
          <a:p>
            <a:pPr algn="just">
              <a:lnSpc>
                <a:spcPts val="5625"/>
              </a:lnSpc>
            </a:pPr>
            <a:r>
              <a:rPr lang="en-US" sz="2545" spc="-50">
                <a:solidFill>
                  <a:srgbClr val="051D40"/>
                </a:solidFill>
                <a:latin typeface="Poppins"/>
                <a:ea typeface="Poppins"/>
                <a:cs typeface="Poppins"/>
                <a:sym typeface="Poppins"/>
              </a:rPr>
              <a:t>📌 What are Serious Games?</a:t>
            </a:r>
          </a:p>
          <a:p>
            <a:pPr algn="just" marL="549599" indent="-274800" lvl="1">
              <a:lnSpc>
                <a:spcPts val="5625"/>
              </a:lnSpc>
              <a:buFont typeface="Arial"/>
              <a:buChar char="•"/>
            </a:pPr>
            <a:r>
              <a:rPr lang="en-US" sz="2545" spc="-50">
                <a:solidFill>
                  <a:srgbClr val="051D40"/>
                </a:solidFill>
                <a:latin typeface="Poppins"/>
                <a:ea typeface="Poppins"/>
                <a:cs typeface="Poppins"/>
                <a:sym typeface="Poppins"/>
              </a:rPr>
              <a:t>Games designed for education, training, or skill-building, not just for entertainment.</a:t>
            </a:r>
          </a:p>
          <a:p>
            <a:pPr algn="just" marL="0" indent="0" lvl="0">
              <a:lnSpc>
                <a:spcPts val="5625"/>
              </a:lnSpc>
            </a:pPr>
          </a:p>
        </p:txBody>
      </p:sp>
      <p:sp>
        <p:nvSpPr>
          <p:cNvPr name="Freeform 9" id="9"/>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TextBox 10" id="10"/>
          <p:cNvSpPr txBox="true"/>
          <p:nvPr/>
        </p:nvSpPr>
        <p:spPr>
          <a:xfrm rot="0">
            <a:off x="2569160" y="904875"/>
            <a:ext cx="6580130" cy="111125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Serious Games</a:t>
            </a:r>
          </a:p>
        </p:txBody>
      </p:sp>
      <p:sp>
        <p:nvSpPr>
          <p:cNvPr name="TextBox 11" id="11"/>
          <p:cNvSpPr txBox="true"/>
          <p:nvPr/>
        </p:nvSpPr>
        <p:spPr>
          <a:xfrm rot="0">
            <a:off x="1664190" y="5083578"/>
            <a:ext cx="14193278" cy="2807198"/>
          </a:xfrm>
          <a:prstGeom prst="rect">
            <a:avLst/>
          </a:prstGeom>
        </p:spPr>
        <p:txBody>
          <a:bodyPr anchor="t" rtlCol="false" tIns="0" lIns="0" bIns="0" rIns="0">
            <a:spAutoFit/>
          </a:bodyPr>
          <a:lstStyle/>
          <a:p>
            <a:pPr algn="just">
              <a:lnSpc>
                <a:spcPts val="5625"/>
              </a:lnSpc>
            </a:pPr>
            <a:r>
              <a:rPr lang="en-US" sz="2545" spc="-50">
                <a:solidFill>
                  <a:srgbClr val="051D40"/>
                </a:solidFill>
                <a:latin typeface="Poppins"/>
                <a:ea typeface="Poppins"/>
                <a:cs typeface="Poppins"/>
                <a:sym typeface="Poppins"/>
              </a:rPr>
              <a:t>📌 How are they used in this research?</a:t>
            </a:r>
          </a:p>
          <a:p>
            <a:pPr algn="just" marL="549599" indent="-274800" lvl="1">
              <a:lnSpc>
                <a:spcPts val="5625"/>
              </a:lnSpc>
              <a:buFont typeface="Arial"/>
              <a:buChar char="•"/>
            </a:pPr>
            <a:r>
              <a:rPr lang="en-US" sz="2545" spc="-50">
                <a:solidFill>
                  <a:srgbClr val="051D40"/>
                </a:solidFill>
                <a:latin typeface="Poppins"/>
                <a:ea typeface="Poppins"/>
                <a:cs typeface="Poppins"/>
                <a:sym typeface="Poppins"/>
              </a:rPr>
              <a:t>Combine learning strategies, structured content, and game elements.</a:t>
            </a:r>
          </a:p>
          <a:p>
            <a:pPr algn="just" marL="549599" indent="-274800" lvl="1">
              <a:lnSpc>
                <a:spcPts val="5625"/>
              </a:lnSpc>
              <a:buFont typeface="Arial"/>
              <a:buChar char="•"/>
            </a:pPr>
            <a:r>
              <a:rPr lang="en-US" sz="2545" spc="-50">
                <a:solidFill>
                  <a:srgbClr val="051D40"/>
                </a:solidFill>
                <a:latin typeface="Poppins"/>
                <a:ea typeface="Poppins"/>
                <a:cs typeface="Poppins"/>
                <a:sym typeface="Poppins"/>
              </a:rPr>
              <a:t>Aim to teach specific skills, knowledge, and attitudes.</a:t>
            </a:r>
          </a:p>
          <a:p>
            <a:pPr algn="just" marL="0" indent="0" lvl="0">
              <a:lnSpc>
                <a:spcPts val="5625"/>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664190" y="6030021"/>
            <a:ext cx="14193278" cy="3521573"/>
          </a:xfrm>
          <a:prstGeom prst="rect">
            <a:avLst/>
          </a:prstGeom>
        </p:spPr>
        <p:txBody>
          <a:bodyPr anchor="t" rtlCol="false" tIns="0" lIns="0" bIns="0" rIns="0">
            <a:spAutoFit/>
          </a:bodyPr>
          <a:lstStyle/>
          <a:p>
            <a:pPr algn="just">
              <a:lnSpc>
                <a:spcPts val="5625"/>
              </a:lnSpc>
            </a:pPr>
            <a:r>
              <a:rPr lang="en-US" sz="2545" spc="-50">
                <a:solidFill>
                  <a:srgbClr val="051D40"/>
                </a:solidFill>
                <a:latin typeface="Poppins"/>
                <a:ea typeface="Poppins"/>
                <a:cs typeface="Poppins"/>
                <a:sym typeface="Poppins"/>
              </a:rPr>
              <a:t>📌 Benefits:</a:t>
            </a:r>
          </a:p>
          <a:p>
            <a:pPr algn="just" marL="549599" indent="-274800" lvl="1">
              <a:lnSpc>
                <a:spcPts val="5625"/>
              </a:lnSpc>
              <a:buFont typeface="Arial"/>
              <a:buChar char="•"/>
            </a:pPr>
            <a:r>
              <a:rPr lang="en-US" sz="2545" spc="-50">
                <a:solidFill>
                  <a:srgbClr val="051D40"/>
                </a:solidFill>
                <a:latin typeface="Poppins"/>
                <a:ea typeface="Poppins"/>
                <a:cs typeface="Poppins"/>
                <a:sym typeface="Poppins"/>
              </a:rPr>
              <a:t>Improve understanding and focus.</a:t>
            </a:r>
          </a:p>
          <a:p>
            <a:pPr algn="just" marL="549599" indent="-274800" lvl="1">
              <a:lnSpc>
                <a:spcPts val="5625"/>
              </a:lnSpc>
              <a:buFont typeface="Arial"/>
              <a:buChar char="•"/>
            </a:pPr>
            <a:r>
              <a:rPr lang="en-US" sz="2545" spc="-50">
                <a:solidFill>
                  <a:srgbClr val="051D40"/>
                </a:solidFill>
                <a:latin typeface="Poppins"/>
                <a:ea typeface="Poppins"/>
                <a:cs typeface="Poppins"/>
                <a:sym typeface="Poppins"/>
              </a:rPr>
              <a:t>Increase learning motivation and engagement.</a:t>
            </a:r>
          </a:p>
          <a:p>
            <a:pPr algn="just" marL="549599" indent="-274800" lvl="1">
              <a:lnSpc>
                <a:spcPts val="5625"/>
              </a:lnSpc>
              <a:buFont typeface="Arial"/>
              <a:buChar char="•"/>
            </a:pPr>
            <a:r>
              <a:rPr lang="en-US" sz="2545" spc="-50">
                <a:solidFill>
                  <a:srgbClr val="051D40"/>
                </a:solidFill>
                <a:latin typeface="Poppins"/>
                <a:ea typeface="Poppins"/>
                <a:cs typeface="Poppins"/>
                <a:sym typeface="Poppins"/>
              </a:rPr>
              <a:t>Allow users to practice skills in a safe environment.</a:t>
            </a:r>
          </a:p>
          <a:p>
            <a:pPr algn="just" marL="0" indent="0" lvl="0">
              <a:lnSpc>
                <a:spcPts val="5625"/>
              </a:lnSpc>
            </a:pPr>
          </a:p>
        </p:txBody>
      </p:sp>
      <p:sp>
        <p:nvSpPr>
          <p:cNvPr name="Freeform 9" id="9"/>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TextBox 10" id="10"/>
          <p:cNvSpPr txBox="true"/>
          <p:nvPr/>
        </p:nvSpPr>
        <p:spPr>
          <a:xfrm rot="0">
            <a:off x="2569160" y="904875"/>
            <a:ext cx="6580130" cy="111125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Serious Games</a:t>
            </a:r>
          </a:p>
        </p:txBody>
      </p:sp>
      <p:sp>
        <p:nvSpPr>
          <p:cNvPr name="TextBox 11" id="11"/>
          <p:cNvSpPr txBox="true"/>
          <p:nvPr/>
        </p:nvSpPr>
        <p:spPr>
          <a:xfrm rot="0">
            <a:off x="1664190" y="2412122"/>
            <a:ext cx="14193278" cy="4235948"/>
          </a:xfrm>
          <a:prstGeom prst="rect">
            <a:avLst/>
          </a:prstGeom>
        </p:spPr>
        <p:txBody>
          <a:bodyPr anchor="t" rtlCol="false" tIns="0" lIns="0" bIns="0" rIns="0">
            <a:spAutoFit/>
          </a:bodyPr>
          <a:lstStyle/>
          <a:p>
            <a:pPr algn="just">
              <a:lnSpc>
                <a:spcPts val="5625"/>
              </a:lnSpc>
            </a:pPr>
            <a:r>
              <a:rPr lang="en-US" sz="2545" spc="-50">
                <a:solidFill>
                  <a:srgbClr val="051D40"/>
                </a:solidFill>
                <a:latin typeface="Poppins"/>
                <a:ea typeface="Poppins"/>
                <a:cs typeface="Poppins"/>
                <a:sym typeface="Poppins"/>
              </a:rPr>
              <a:t>📌 Key Features:</a:t>
            </a:r>
          </a:p>
          <a:p>
            <a:pPr algn="just" marL="549599" indent="-274800" lvl="1">
              <a:lnSpc>
                <a:spcPts val="5625"/>
              </a:lnSpc>
              <a:buFont typeface="Arial"/>
              <a:buChar char="•"/>
            </a:pPr>
            <a:r>
              <a:rPr lang="en-US" sz="2545" spc="-50">
                <a:solidFill>
                  <a:srgbClr val="051D40"/>
                </a:solidFill>
                <a:latin typeface="Poppins"/>
                <a:ea typeface="Poppins"/>
                <a:cs typeface="Poppins"/>
                <a:sym typeface="Poppins"/>
              </a:rPr>
              <a:t>Use of real-time feedback to support learning.</a:t>
            </a:r>
          </a:p>
          <a:p>
            <a:pPr algn="just" marL="549599" indent="-274800" lvl="1">
              <a:lnSpc>
                <a:spcPts val="5625"/>
              </a:lnSpc>
              <a:buFont typeface="Arial"/>
              <a:buChar char="•"/>
            </a:pPr>
            <a:r>
              <a:rPr lang="en-US" sz="2545" spc="-50">
                <a:solidFill>
                  <a:srgbClr val="051D40"/>
                </a:solidFill>
                <a:latin typeface="Poppins"/>
                <a:ea typeface="Poppins"/>
                <a:cs typeface="Poppins"/>
                <a:sym typeface="Poppins"/>
              </a:rPr>
              <a:t>Provide interactive and fun learning experiences.</a:t>
            </a:r>
          </a:p>
          <a:p>
            <a:pPr algn="just" marL="549599" indent="-274800" lvl="1">
              <a:lnSpc>
                <a:spcPts val="5625"/>
              </a:lnSpc>
              <a:buFont typeface="Arial"/>
              <a:buChar char="•"/>
            </a:pPr>
            <a:r>
              <a:rPr lang="en-US" sz="2545" spc="-50">
                <a:solidFill>
                  <a:srgbClr val="051D40"/>
                </a:solidFill>
                <a:latin typeface="Poppins"/>
                <a:ea typeface="Poppins"/>
                <a:cs typeface="Poppins"/>
                <a:sym typeface="Poppins"/>
              </a:rPr>
              <a:t>Include rewards, challenges, and levels to keep users motivated.</a:t>
            </a:r>
          </a:p>
          <a:p>
            <a:pPr algn="just">
              <a:lnSpc>
                <a:spcPts val="5625"/>
              </a:lnSpc>
            </a:pPr>
          </a:p>
          <a:p>
            <a:pPr algn="just" marL="0" indent="0" lvl="0">
              <a:lnSpc>
                <a:spcPts val="5625"/>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2507871"/>
            <a:ext cx="14502845" cy="2221760"/>
          </a:xfrm>
          <a:prstGeom prst="rect">
            <a:avLst/>
          </a:prstGeom>
        </p:spPr>
        <p:txBody>
          <a:bodyPr anchor="t" rtlCol="false" tIns="0" lIns="0" bIns="0" rIns="0">
            <a:spAutoFit/>
          </a:bodyPr>
          <a:lstStyle/>
          <a:p>
            <a:pPr algn="just">
              <a:lnSpc>
                <a:spcPts val="4472"/>
              </a:lnSpc>
            </a:pPr>
            <a:r>
              <a:rPr lang="en-US" sz="2430" spc="-48">
                <a:solidFill>
                  <a:srgbClr val="051D40"/>
                </a:solidFill>
                <a:latin typeface="Poppins"/>
                <a:ea typeface="Poppins"/>
                <a:cs typeface="Poppins"/>
                <a:sym typeface="Poppins"/>
              </a:rPr>
              <a:t>🔹</a:t>
            </a:r>
            <a:r>
              <a:rPr lang="en-US" b="true" sz="2430" spc="-48">
                <a:solidFill>
                  <a:srgbClr val="051D40"/>
                </a:solidFill>
                <a:latin typeface="Poppins Bold"/>
                <a:ea typeface="Poppins Bold"/>
                <a:cs typeface="Poppins Bold"/>
                <a:sym typeface="Poppins Bold"/>
              </a:rPr>
              <a:t> Definition &amp; Core Concept</a:t>
            </a:r>
          </a:p>
          <a:p>
            <a:pPr algn="just">
              <a:lnSpc>
                <a:spcPts val="4472"/>
              </a:lnSpc>
            </a:pPr>
            <a:r>
              <a:rPr lang="en-US" sz="2430" spc="-48">
                <a:solidFill>
                  <a:srgbClr val="051D40"/>
                </a:solidFill>
                <a:latin typeface="Poppins"/>
                <a:ea typeface="Poppins"/>
                <a:cs typeface="Poppins"/>
                <a:sym typeface="Poppins"/>
              </a:rPr>
              <a:t>Progressive Learning in gamification is a step-by-step learning approach where content or skills are presented sequentially with increasing levels of difficulty.</a:t>
            </a:r>
          </a:p>
          <a:p>
            <a:pPr algn="just">
              <a:lnSpc>
                <a:spcPts val="4472"/>
              </a:lnSpc>
            </a:pPr>
          </a:p>
        </p:txBody>
      </p:sp>
      <p:sp>
        <p:nvSpPr>
          <p:cNvPr name="Freeform 9" id="9"/>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TextBox 10" id="10"/>
          <p:cNvSpPr txBox="true"/>
          <p:nvPr/>
        </p:nvSpPr>
        <p:spPr>
          <a:xfrm rot="0">
            <a:off x="2569160" y="1134689"/>
            <a:ext cx="10214144" cy="111125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Progressive Learning</a:t>
            </a:r>
          </a:p>
        </p:txBody>
      </p:sp>
      <p:sp>
        <p:nvSpPr>
          <p:cNvPr name="TextBox 11" id="11"/>
          <p:cNvSpPr txBox="true"/>
          <p:nvPr/>
        </p:nvSpPr>
        <p:spPr>
          <a:xfrm rot="0">
            <a:off x="1028700" y="4558181"/>
            <a:ext cx="14502845" cy="2783735"/>
          </a:xfrm>
          <a:prstGeom prst="rect">
            <a:avLst/>
          </a:prstGeom>
        </p:spPr>
        <p:txBody>
          <a:bodyPr anchor="t" rtlCol="false" tIns="0" lIns="0" bIns="0" rIns="0">
            <a:spAutoFit/>
          </a:bodyPr>
          <a:lstStyle/>
          <a:p>
            <a:pPr algn="just">
              <a:lnSpc>
                <a:spcPts val="4472"/>
              </a:lnSpc>
            </a:pPr>
            <a:r>
              <a:rPr lang="en-US" sz="2430" spc="-48">
                <a:solidFill>
                  <a:srgbClr val="051D40"/>
                </a:solidFill>
                <a:latin typeface="Poppins"/>
                <a:ea typeface="Poppins"/>
                <a:cs typeface="Poppins"/>
                <a:sym typeface="Poppins"/>
              </a:rPr>
              <a:t>🔹 H</a:t>
            </a:r>
            <a:r>
              <a:rPr lang="en-US" sz="2430" spc="-48">
                <a:solidFill>
                  <a:srgbClr val="051D40"/>
                </a:solidFill>
                <a:latin typeface="Poppins"/>
                <a:ea typeface="Poppins"/>
                <a:cs typeface="Poppins"/>
                <a:sym typeface="Poppins"/>
              </a:rPr>
              <a:t>o</a:t>
            </a:r>
            <a:r>
              <a:rPr lang="en-US" sz="2430" spc="-48">
                <a:solidFill>
                  <a:srgbClr val="051D40"/>
                </a:solidFill>
                <a:latin typeface="Poppins"/>
                <a:ea typeface="Poppins"/>
                <a:cs typeface="Poppins"/>
                <a:sym typeface="Poppins"/>
              </a:rPr>
              <a:t>w</a:t>
            </a:r>
            <a:r>
              <a:rPr lang="en-US" sz="2430" spc="-48">
                <a:solidFill>
                  <a:srgbClr val="051D40"/>
                </a:solidFill>
                <a:latin typeface="Poppins"/>
                <a:ea typeface="Poppins"/>
                <a:cs typeface="Poppins"/>
                <a:sym typeface="Poppins"/>
              </a:rPr>
              <a:t> </a:t>
            </a:r>
            <a:r>
              <a:rPr lang="en-US" sz="2430" spc="-48">
                <a:solidFill>
                  <a:srgbClr val="051D40"/>
                </a:solidFill>
                <a:latin typeface="Poppins"/>
                <a:ea typeface="Poppins"/>
                <a:cs typeface="Poppins"/>
                <a:sym typeface="Poppins"/>
              </a:rPr>
              <a:t>I</a:t>
            </a:r>
            <a:r>
              <a:rPr lang="en-US" sz="2430" spc="-48">
                <a:solidFill>
                  <a:srgbClr val="051D40"/>
                </a:solidFill>
                <a:latin typeface="Poppins"/>
                <a:ea typeface="Poppins"/>
                <a:cs typeface="Poppins"/>
                <a:sym typeface="Poppins"/>
              </a:rPr>
              <a:t>t</a:t>
            </a:r>
            <a:r>
              <a:rPr lang="en-US" sz="2430" spc="-48">
                <a:solidFill>
                  <a:srgbClr val="051D40"/>
                </a:solidFill>
                <a:latin typeface="Poppins"/>
                <a:ea typeface="Poppins"/>
                <a:cs typeface="Poppins"/>
                <a:sym typeface="Poppins"/>
              </a:rPr>
              <a:t> Works</a:t>
            </a:r>
          </a:p>
          <a:p>
            <a:pPr algn="just" marL="524848" indent="-262424" lvl="1">
              <a:lnSpc>
                <a:spcPts val="4472"/>
              </a:lnSpc>
              <a:buFont typeface="Arial"/>
              <a:buChar char="•"/>
            </a:pPr>
            <a:r>
              <a:rPr lang="en-US" sz="2430" spc="-48">
                <a:solidFill>
                  <a:srgbClr val="051D40"/>
                </a:solidFill>
                <a:latin typeface="Poppins"/>
                <a:ea typeface="Poppins"/>
                <a:cs typeface="Poppins"/>
                <a:sym typeface="Poppins"/>
              </a:rPr>
              <a:t>Learning starts from basic to advanced concepts</a:t>
            </a:r>
          </a:p>
          <a:p>
            <a:pPr algn="just" marL="524848" indent="-262424" lvl="1">
              <a:lnSpc>
                <a:spcPts val="4472"/>
              </a:lnSpc>
              <a:buFont typeface="Arial"/>
              <a:buChar char="•"/>
            </a:pPr>
            <a:r>
              <a:rPr lang="en-US" sz="2430" spc="-48">
                <a:solidFill>
                  <a:srgbClr val="051D40"/>
                </a:solidFill>
                <a:latin typeface="Poppins"/>
                <a:ea typeface="Poppins"/>
                <a:cs typeface="Poppins"/>
                <a:sym typeface="Poppins"/>
              </a:rPr>
              <a:t>Uses levels, challenges, and rewards to track progress</a:t>
            </a:r>
          </a:p>
          <a:p>
            <a:pPr algn="just" marL="524848" indent="-262424" lvl="1">
              <a:lnSpc>
                <a:spcPts val="4472"/>
              </a:lnSpc>
              <a:buFont typeface="Arial"/>
              <a:buChar char="•"/>
            </a:pPr>
            <a:r>
              <a:rPr lang="en-US" sz="2430" spc="-48">
                <a:solidFill>
                  <a:srgbClr val="051D40"/>
                </a:solidFill>
                <a:latin typeface="Poppins"/>
                <a:ea typeface="Poppins"/>
                <a:cs typeface="Poppins"/>
                <a:sym typeface="Poppins"/>
              </a:rPr>
              <a:t>Creates a structured, fun, and goal-driven experience</a:t>
            </a:r>
          </a:p>
          <a:p>
            <a:pPr algn="just">
              <a:lnSpc>
                <a:spcPts val="4472"/>
              </a:lnSpc>
            </a:pPr>
          </a:p>
        </p:txBody>
      </p:sp>
      <p:sp>
        <p:nvSpPr>
          <p:cNvPr name="TextBox 12" id="12"/>
          <p:cNvSpPr txBox="true"/>
          <p:nvPr/>
        </p:nvSpPr>
        <p:spPr>
          <a:xfrm rot="0">
            <a:off x="1028700" y="7503265"/>
            <a:ext cx="14502845" cy="2783735"/>
          </a:xfrm>
          <a:prstGeom prst="rect">
            <a:avLst/>
          </a:prstGeom>
        </p:spPr>
        <p:txBody>
          <a:bodyPr anchor="t" rtlCol="false" tIns="0" lIns="0" bIns="0" rIns="0">
            <a:spAutoFit/>
          </a:bodyPr>
          <a:lstStyle/>
          <a:p>
            <a:pPr algn="just">
              <a:lnSpc>
                <a:spcPts val="4472"/>
              </a:lnSpc>
            </a:pPr>
            <a:r>
              <a:rPr lang="en-US" sz="2430" spc="-48">
                <a:solidFill>
                  <a:srgbClr val="051D40"/>
                </a:solidFill>
                <a:latin typeface="Poppins"/>
                <a:ea typeface="Poppins"/>
                <a:cs typeface="Poppins"/>
                <a:sym typeface="Poppins"/>
              </a:rPr>
              <a:t>🔹 Personalization &amp; Adaptivity</a:t>
            </a:r>
          </a:p>
          <a:p>
            <a:pPr algn="just" marL="524848" indent="-262424" lvl="1">
              <a:lnSpc>
                <a:spcPts val="4472"/>
              </a:lnSpc>
              <a:buFont typeface="Arial"/>
              <a:buChar char="•"/>
            </a:pPr>
            <a:r>
              <a:rPr lang="en-US" sz="2430" spc="-48">
                <a:solidFill>
                  <a:srgbClr val="051D40"/>
                </a:solidFill>
                <a:latin typeface="Poppins"/>
                <a:ea typeface="Poppins"/>
                <a:cs typeface="Poppins"/>
                <a:sym typeface="Poppins"/>
              </a:rPr>
              <a:t>Challenges are tailored to each user’s ability</a:t>
            </a:r>
          </a:p>
          <a:p>
            <a:pPr algn="just" marL="524848" indent="-262424" lvl="1">
              <a:lnSpc>
                <a:spcPts val="4472"/>
              </a:lnSpc>
              <a:buFont typeface="Arial"/>
              <a:buChar char="•"/>
            </a:pPr>
            <a:r>
              <a:rPr lang="en-US" sz="2430" spc="-48">
                <a:solidFill>
                  <a:srgbClr val="051D40"/>
                </a:solidFill>
                <a:latin typeface="Poppins"/>
                <a:ea typeface="Poppins"/>
                <a:cs typeface="Poppins"/>
                <a:sym typeface="Poppins"/>
              </a:rPr>
              <a:t>Keeps users in the optimal challenge zone </a:t>
            </a:r>
          </a:p>
          <a:p>
            <a:pPr algn="just" marL="524848" indent="-262424" lvl="1">
              <a:lnSpc>
                <a:spcPts val="4472"/>
              </a:lnSpc>
              <a:buFont typeface="Arial"/>
              <a:buChar char="•"/>
            </a:pPr>
            <a:r>
              <a:rPr lang="en-US" sz="2430" spc="-48">
                <a:solidFill>
                  <a:srgbClr val="051D40"/>
                </a:solidFill>
                <a:latin typeface="Poppins"/>
                <a:ea typeface="Poppins"/>
                <a:cs typeface="Poppins"/>
                <a:sym typeface="Poppins"/>
              </a:rPr>
              <a:t>Supports personalized learning paths for better outcomes</a:t>
            </a:r>
          </a:p>
          <a:p>
            <a:pPr algn="just">
              <a:lnSpc>
                <a:spcPts val="4472"/>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3354B"/>
        </a:solidFill>
      </p:bgPr>
    </p:bg>
    <p:spTree>
      <p:nvGrpSpPr>
        <p:cNvPr id="1" name=""/>
        <p:cNvGrpSpPr/>
        <p:nvPr/>
      </p:nvGrpSpPr>
      <p:grpSpPr>
        <a:xfrm>
          <a:off x="0" y="0"/>
          <a:ext cx="0" cy="0"/>
          <a:chOff x="0" y="0"/>
          <a:chExt cx="0" cy="0"/>
        </a:xfrm>
      </p:grpSpPr>
      <p:sp>
        <p:nvSpPr>
          <p:cNvPr name="Freeform 2" id="2"/>
          <p:cNvSpPr/>
          <p:nvPr/>
        </p:nvSpPr>
        <p:spPr>
          <a:xfrm flipH="false" flipV="false" rot="0">
            <a:off x="15537499" y="408799"/>
            <a:ext cx="1487448" cy="1929472"/>
          </a:xfrm>
          <a:custGeom>
            <a:avLst/>
            <a:gdLst/>
            <a:ahLst/>
            <a:cxnLst/>
            <a:rect r="r" b="b" t="t" l="l"/>
            <a:pathLst>
              <a:path h="1929472" w="1487448">
                <a:moveTo>
                  <a:pt x="0" y="0"/>
                </a:moveTo>
                <a:lnTo>
                  <a:pt x="1487447" y="0"/>
                </a:lnTo>
                <a:lnTo>
                  <a:pt x="1487447" y="1929472"/>
                </a:lnTo>
                <a:lnTo>
                  <a:pt x="0" y="1929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7293" y="7753458"/>
            <a:ext cx="1487448" cy="1929472"/>
          </a:xfrm>
          <a:custGeom>
            <a:avLst/>
            <a:gdLst/>
            <a:ahLst/>
            <a:cxnLst/>
            <a:rect r="r" b="b" t="t" l="l"/>
            <a:pathLst>
              <a:path h="1929472" w="1487448">
                <a:moveTo>
                  <a:pt x="0" y="0"/>
                </a:moveTo>
                <a:lnTo>
                  <a:pt x="1487448" y="0"/>
                </a:lnTo>
                <a:lnTo>
                  <a:pt x="1487448" y="1929473"/>
                </a:lnTo>
                <a:lnTo>
                  <a:pt x="0" y="19294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892260" y="845119"/>
            <a:ext cx="764962" cy="2168706"/>
          </a:xfrm>
          <a:custGeom>
            <a:avLst/>
            <a:gdLst/>
            <a:ahLst/>
            <a:cxnLst/>
            <a:rect r="r" b="b" t="t" l="l"/>
            <a:pathLst>
              <a:path h="2168706" w="764962">
                <a:moveTo>
                  <a:pt x="0" y="0"/>
                </a:moveTo>
                <a:lnTo>
                  <a:pt x="764962" y="0"/>
                </a:lnTo>
                <a:lnTo>
                  <a:pt x="764962" y="2168707"/>
                </a:lnTo>
                <a:lnTo>
                  <a:pt x="0" y="21687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155018" y="7251361"/>
            <a:ext cx="764962" cy="2168706"/>
          </a:xfrm>
          <a:custGeom>
            <a:avLst/>
            <a:gdLst/>
            <a:ahLst/>
            <a:cxnLst/>
            <a:rect r="r" b="b" t="t" l="l"/>
            <a:pathLst>
              <a:path h="2168706" w="764962">
                <a:moveTo>
                  <a:pt x="764961" y="2168706"/>
                </a:moveTo>
                <a:lnTo>
                  <a:pt x="0" y="2168706"/>
                </a:lnTo>
                <a:lnTo>
                  <a:pt x="0" y="0"/>
                </a:lnTo>
                <a:lnTo>
                  <a:pt x="764961" y="0"/>
                </a:lnTo>
                <a:lnTo>
                  <a:pt x="764961" y="216870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7806263" y="4525963"/>
            <a:ext cx="2675473" cy="1111250"/>
          </a:xfrm>
          <a:prstGeom prst="rect">
            <a:avLst/>
          </a:prstGeom>
        </p:spPr>
        <p:txBody>
          <a:bodyPr anchor="t" rtlCol="false" tIns="0" lIns="0" bIns="0" rIns="0">
            <a:spAutoFit/>
          </a:bodyPr>
          <a:lstStyle/>
          <a:p>
            <a:pPr algn="l">
              <a:lnSpc>
                <a:spcPts val="9100"/>
              </a:lnSpc>
              <a:spcBef>
                <a:spcPct val="0"/>
              </a:spcBef>
            </a:pPr>
            <a:r>
              <a:rPr lang="en-US" sz="6500">
                <a:solidFill>
                  <a:srgbClr val="FDFDFD"/>
                </a:solidFill>
                <a:latin typeface="Open Sans Extra Bold"/>
                <a:ea typeface="Open Sans Extra Bold"/>
                <a:cs typeface="Open Sans Extra Bold"/>
                <a:sym typeface="Open Sans Extra Bold"/>
              </a:rPr>
              <a:t>SCOPE</a:t>
            </a:r>
          </a:p>
        </p:txBody>
      </p:sp>
      <p:sp>
        <p:nvSpPr>
          <p:cNvPr name="Freeform 7" id="7"/>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6"/>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69344" y="2989258"/>
            <a:ext cx="13744635" cy="7202998"/>
          </a:xfrm>
          <a:prstGeom prst="rect">
            <a:avLst/>
          </a:prstGeom>
        </p:spPr>
        <p:txBody>
          <a:bodyPr anchor="t" rtlCol="false" tIns="0" lIns="0" bIns="0" rIns="0">
            <a:spAutoFit/>
          </a:bodyPr>
          <a:lstStyle/>
          <a:p>
            <a:pPr algn="l">
              <a:lnSpc>
                <a:spcPts val="4084"/>
              </a:lnSpc>
            </a:pPr>
            <a:r>
              <a:rPr lang="en-US" sz="2917" spc="-58">
                <a:solidFill>
                  <a:srgbClr val="051D40"/>
                </a:solidFill>
                <a:latin typeface="Poppins"/>
                <a:ea typeface="Poppins"/>
                <a:cs typeface="Poppins"/>
                <a:sym typeface="Poppins"/>
              </a:rPr>
              <a:t>T</a:t>
            </a:r>
            <a:r>
              <a:rPr lang="en-US" sz="2917" spc="-58" strike="noStrike" u="none">
                <a:solidFill>
                  <a:srgbClr val="051D40"/>
                </a:solidFill>
                <a:latin typeface="Poppins"/>
                <a:ea typeface="Poppins"/>
                <a:cs typeface="Poppins"/>
                <a:sym typeface="Poppins"/>
              </a:rPr>
              <a:t>hi</a:t>
            </a:r>
            <a:r>
              <a:rPr lang="en-US" sz="2917" spc="-58" strike="noStrike" u="none">
                <a:solidFill>
                  <a:srgbClr val="051D40"/>
                </a:solidFill>
                <a:latin typeface="Poppins"/>
                <a:ea typeface="Poppins"/>
                <a:cs typeface="Poppins"/>
                <a:sym typeface="Poppins"/>
              </a:rPr>
              <a:t>s study focuses on:</a:t>
            </a:r>
          </a:p>
          <a:p>
            <a:pPr algn="l" marL="629867" indent="-314934" lvl="1">
              <a:lnSpc>
                <a:spcPts val="4084"/>
              </a:lnSpc>
              <a:buFont typeface="Arial"/>
              <a:buChar char="•"/>
            </a:pPr>
            <a:r>
              <a:rPr lang="en-US" sz="2917" spc="-58" strike="noStrike" u="none">
                <a:solidFill>
                  <a:srgbClr val="051D40"/>
                </a:solidFill>
                <a:latin typeface="Poppins"/>
                <a:ea typeface="Poppins"/>
                <a:cs typeface="Poppins"/>
                <a:sym typeface="Poppins"/>
              </a:rPr>
              <a:t>Designing an educational website application integrated with Gemini AI, applying balanced gamification to enhance user engagement without causing dependency.</a:t>
            </a:r>
          </a:p>
          <a:p>
            <a:pPr algn="l" marL="629867" indent="-314934" lvl="1">
              <a:lnSpc>
                <a:spcPts val="4084"/>
              </a:lnSpc>
              <a:buFont typeface="Arial"/>
              <a:buChar char="•"/>
            </a:pPr>
            <a:r>
              <a:rPr lang="en-US" sz="2917" spc="-58" strike="noStrike" u="none">
                <a:solidFill>
                  <a:srgbClr val="051D40"/>
                </a:solidFill>
                <a:latin typeface="Poppins"/>
                <a:ea typeface="Poppins"/>
                <a:cs typeface="Poppins"/>
                <a:sym typeface="Poppins"/>
              </a:rPr>
              <a:t>Implementing a progressive learning approach, which adjusts the difficulty level of questions based on user performance to support deep understanding.</a:t>
            </a:r>
          </a:p>
          <a:p>
            <a:pPr algn="l" marL="629867" indent="-314934" lvl="1">
              <a:lnSpc>
                <a:spcPts val="4084"/>
              </a:lnSpc>
              <a:buFont typeface="Arial"/>
              <a:buChar char="•"/>
            </a:pPr>
            <a:r>
              <a:rPr lang="en-US" sz="2917" spc="-58" strike="noStrike" u="none">
                <a:solidFill>
                  <a:srgbClr val="051D40"/>
                </a:solidFill>
                <a:latin typeface="Poppins"/>
                <a:ea typeface="Poppins"/>
                <a:cs typeface="Poppins"/>
                <a:sym typeface="Poppins"/>
              </a:rPr>
              <a:t>U</a:t>
            </a:r>
            <a:r>
              <a:rPr lang="en-US" sz="2917" spc="-58" strike="noStrike" u="none">
                <a:solidFill>
                  <a:srgbClr val="051D40"/>
                </a:solidFill>
                <a:latin typeface="Poppins"/>
                <a:ea typeface="Poppins"/>
                <a:cs typeface="Poppins"/>
                <a:sym typeface="Poppins"/>
              </a:rPr>
              <a:t>tilizing Serious Games (SGs) in the form of interactive quizzes to provide real-time feedback, reinforcing the connection between theory and practice.</a:t>
            </a:r>
          </a:p>
          <a:p>
            <a:pPr algn="l" marL="629867" indent="-314934" lvl="1">
              <a:lnSpc>
                <a:spcPts val="4084"/>
              </a:lnSpc>
              <a:buFont typeface="Arial"/>
              <a:buChar char="•"/>
            </a:pPr>
            <a:r>
              <a:rPr lang="en-US" sz="2917" spc="-58" strike="noStrike" u="none">
                <a:solidFill>
                  <a:srgbClr val="051D40"/>
                </a:solidFill>
                <a:latin typeface="Poppins"/>
                <a:ea typeface="Poppins"/>
                <a:cs typeface="Poppins"/>
                <a:sym typeface="Poppins"/>
              </a:rPr>
              <a:t>Using user satisfaction surveys and achievement-based evaluations to measure the effectiveness of gamification in improving motivation and comprehension.</a:t>
            </a:r>
          </a:p>
          <a:p>
            <a:pPr algn="l">
              <a:lnSpc>
                <a:spcPts val="4084"/>
              </a:lnSpc>
            </a:pPr>
          </a:p>
        </p:txBody>
      </p:sp>
      <p:sp>
        <p:nvSpPr>
          <p:cNvPr name="TextBox 9" id="9"/>
          <p:cNvSpPr txBox="true"/>
          <p:nvPr/>
        </p:nvSpPr>
        <p:spPr>
          <a:xfrm rot="0">
            <a:off x="2569160" y="1430668"/>
            <a:ext cx="9347572" cy="111125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Scope</a:t>
            </a:r>
          </a:p>
        </p:txBody>
      </p:sp>
      <p:sp>
        <p:nvSpPr>
          <p:cNvPr name="Freeform 10" id="10"/>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69344" y="2712853"/>
            <a:ext cx="13744635" cy="6174298"/>
          </a:xfrm>
          <a:prstGeom prst="rect">
            <a:avLst/>
          </a:prstGeom>
        </p:spPr>
        <p:txBody>
          <a:bodyPr anchor="t" rtlCol="false" tIns="0" lIns="0" bIns="0" rIns="0">
            <a:spAutoFit/>
          </a:bodyPr>
          <a:lstStyle/>
          <a:p>
            <a:pPr algn="l">
              <a:lnSpc>
                <a:spcPts val="4084"/>
              </a:lnSpc>
            </a:pPr>
            <a:r>
              <a:rPr lang="en-US" sz="2917" spc="-58">
                <a:solidFill>
                  <a:srgbClr val="051D40"/>
                </a:solidFill>
                <a:latin typeface="Poppins"/>
                <a:ea typeface="Poppins"/>
                <a:cs typeface="Poppins"/>
                <a:sym typeface="Poppins"/>
              </a:rPr>
              <a:t>The scope limitations are as follows:</a:t>
            </a:r>
          </a:p>
          <a:p>
            <a:pPr algn="l" marL="629867" indent="-314934" lvl="1">
              <a:lnSpc>
                <a:spcPts val="4084"/>
              </a:lnSpc>
              <a:buFont typeface="Arial"/>
              <a:buChar char="•"/>
            </a:pPr>
            <a:r>
              <a:rPr lang="en-US" sz="2917" spc="-58" strike="noStrike" u="none">
                <a:solidFill>
                  <a:srgbClr val="051D40"/>
                </a:solidFill>
                <a:latin typeface="Poppins"/>
                <a:ea typeface="Poppins"/>
                <a:cs typeface="Poppins"/>
                <a:sym typeface="Poppins"/>
              </a:rPr>
              <a:t>The study is limited to participants from Institut Teknologi Del (students and lecturers), thus the findings may not be generalized to other institutions.</a:t>
            </a:r>
          </a:p>
          <a:p>
            <a:pPr algn="l" marL="629867" indent="-314934" lvl="1">
              <a:lnSpc>
                <a:spcPts val="4084"/>
              </a:lnSpc>
              <a:buFont typeface="Arial"/>
              <a:buChar char="•"/>
            </a:pPr>
            <a:r>
              <a:rPr lang="en-US" sz="2917" spc="-58" strike="noStrike" u="none">
                <a:solidFill>
                  <a:srgbClr val="051D40"/>
                </a:solidFill>
                <a:latin typeface="Poppins"/>
                <a:ea typeface="Poppins"/>
                <a:cs typeface="Poppins"/>
                <a:sym typeface="Poppins"/>
              </a:rPr>
              <a:t>The Serious Games (SGs) used are limited to quiz-based formats; other types such as simulations or complex games are not included.</a:t>
            </a:r>
          </a:p>
          <a:p>
            <a:pPr algn="l" marL="629867" indent="-314934" lvl="1">
              <a:lnSpc>
                <a:spcPts val="4084"/>
              </a:lnSpc>
              <a:buFont typeface="Arial"/>
              <a:buChar char="•"/>
            </a:pPr>
            <a:r>
              <a:rPr lang="en-US" sz="2917" spc="-58" strike="noStrike" u="none">
                <a:solidFill>
                  <a:srgbClr val="051D40"/>
                </a:solidFill>
                <a:latin typeface="Poppins"/>
                <a:ea typeface="Poppins"/>
                <a:cs typeface="Poppins"/>
                <a:sym typeface="Poppins"/>
              </a:rPr>
              <a:t>The focus is solely on gamification in quiz-based learning contexts; other learning approaches are not explored in depth.</a:t>
            </a:r>
          </a:p>
          <a:p>
            <a:pPr algn="l" marL="629867" indent="-314934" lvl="1">
              <a:lnSpc>
                <a:spcPts val="4084"/>
              </a:lnSpc>
              <a:buFont typeface="Arial"/>
              <a:buChar char="•"/>
            </a:pPr>
            <a:r>
              <a:rPr lang="en-US" sz="2917" spc="-58" strike="noStrike" u="none">
                <a:solidFill>
                  <a:srgbClr val="051D40"/>
                </a:solidFill>
                <a:latin typeface="Poppins"/>
                <a:ea typeface="Poppins"/>
                <a:cs typeface="Poppins"/>
                <a:sym typeface="Poppins"/>
              </a:rPr>
              <a:t>User engagement evaluation is limited to short-term methods (Likert-scale surveys, open-ended feedback, and performance tracking); long-term observation (longitudinal study) is not conducted.</a:t>
            </a:r>
          </a:p>
          <a:p>
            <a:pPr algn="l">
              <a:lnSpc>
                <a:spcPts val="4084"/>
              </a:lnSpc>
            </a:pPr>
          </a:p>
        </p:txBody>
      </p:sp>
      <p:sp>
        <p:nvSpPr>
          <p:cNvPr name="TextBox 9" id="9"/>
          <p:cNvSpPr txBox="true"/>
          <p:nvPr/>
        </p:nvSpPr>
        <p:spPr>
          <a:xfrm rot="0">
            <a:off x="2569160" y="1430668"/>
            <a:ext cx="9347572" cy="111125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Scope</a:t>
            </a:r>
          </a:p>
        </p:txBody>
      </p:sp>
      <p:sp>
        <p:nvSpPr>
          <p:cNvPr name="Freeform 10" id="10"/>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3354B"/>
        </a:solidFill>
      </p:bgPr>
    </p:bg>
    <p:spTree>
      <p:nvGrpSpPr>
        <p:cNvPr id="1" name=""/>
        <p:cNvGrpSpPr/>
        <p:nvPr/>
      </p:nvGrpSpPr>
      <p:grpSpPr>
        <a:xfrm>
          <a:off x="0" y="0"/>
          <a:ext cx="0" cy="0"/>
          <a:chOff x="0" y="0"/>
          <a:chExt cx="0" cy="0"/>
        </a:xfrm>
      </p:grpSpPr>
      <p:sp>
        <p:nvSpPr>
          <p:cNvPr name="Freeform 2" id="2"/>
          <p:cNvSpPr/>
          <p:nvPr/>
        </p:nvSpPr>
        <p:spPr>
          <a:xfrm flipH="false" flipV="false" rot="0">
            <a:off x="15537499" y="408799"/>
            <a:ext cx="1487448" cy="1929472"/>
          </a:xfrm>
          <a:custGeom>
            <a:avLst/>
            <a:gdLst/>
            <a:ahLst/>
            <a:cxnLst/>
            <a:rect r="r" b="b" t="t" l="l"/>
            <a:pathLst>
              <a:path h="1929472" w="1487448">
                <a:moveTo>
                  <a:pt x="0" y="0"/>
                </a:moveTo>
                <a:lnTo>
                  <a:pt x="1487447" y="0"/>
                </a:lnTo>
                <a:lnTo>
                  <a:pt x="1487447" y="1929472"/>
                </a:lnTo>
                <a:lnTo>
                  <a:pt x="0" y="1929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7293" y="7753458"/>
            <a:ext cx="1487448" cy="1929472"/>
          </a:xfrm>
          <a:custGeom>
            <a:avLst/>
            <a:gdLst/>
            <a:ahLst/>
            <a:cxnLst/>
            <a:rect r="r" b="b" t="t" l="l"/>
            <a:pathLst>
              <a:path h="1929472" w="1487448">
                <a:moveTo>
                  <a:pt x="0" y="0"/>
                </a:moveTo>
                <a:lnTo>
                  <a:pt x="1487448" y="0"/>
                </a:lnTo>
                <a:lnTo>
                  <a:pt x="1487448" y="1929473"/>
                </a:lnTo>
                <a:lnTo>
                  <a:pt x="0" y="19294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892260" y="845119"/>
            <a:ext cx="764962" cy="2168706"/>
          </a:xfrm>
          <a:custGeom>
            <a:avLst/>
            <a:gdLst/>
            <a:ahLst/>
            <a:cxnLst/>
            <a:rect r="r" b="b" t="t" l="l"/>
            <a:pathLst>
              <a:path h="2168706" w="764962">
                <a:moveTo>
                  <a:pt x="0" y="0"/>
                </a:moveTo>
                <a:lnTo>
                  <a:pt x="764962" y="0"/>
                </a:lnTo>
                <a:lnTo>
                  <a:pt x="764962" y="2168707"/>
                </a:lnTo>
                <a:lnTo>
                  <a:pt x="0" y="21687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155018" y="7251361"/>
            <a:ext cx="764962" cy="2168706"/>
          </a:xfrm>
          <a:custGeom>
            <a:avLst/>
            <a:gdLst/>
            <a:ahLst/>
            <a:cxnLst/>
            <a:rect r="r" b="b" t="t" l="l"/>
            <a:pathLst>
              <a:path h="2168706" w="764962">
                <a:moveTo>
                  <a:pt x="764961" y="2168706"/>
                </a:moveTo>
                <a:lnTo>
                  <a:pt x="0" y="2168706"/>
                </a:lnTo>
                <a:lnTo>
                  <a:pt x="0" y="0"/>
                </a:lnTo>
                <a:lnTo>
                  <a:pt x="764961" y="0"/>
                </a:lnTo>
                <a:lnTo>
                  <a:pt x="764961" y="216870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476474" y="4632325"/>
            <a:ext cx="7335051" cy="927100"/>
          </a:xfrm>
          <a:prstGeom prst="rect">
            <a:avLst/>
          </a:prstGeom>
        </p:spPr>
        <p:txBody>
          <a:bodyPr anchor="t" rtlCol="false" tIns="0" lIns="0" bIns="0" rIns="0">
            <a:spAutoFit/>
          </a:bodyPr>
          <a:lstStyle/>
          <a:p>
            <a:pPr algn="l">
              <a:lnSpc>
                <a:spcPts val="7699"/>
              </a:lnSpc>
              <a:spcBef>
                <a:spcPct val="0"/>
              </a:spcBef>
            </a:pPr>
            <a:r>
              <a:rPr lang="en-US" sz="5499">
                <a:solidFill>
                  <a:srgbClr val="FDFDFD"/>
                </a:solidFill>
                <a:latin typeface="Open Sans Extra Bold"/>
                <a:ea typeface="Open Sans Extra Bold"/>
                <a:cs typeface="Open Sans Extra Bold"/>
                <a:sym typeface="Open Sans Extra Bold"/>
              </a:rPr>
              <a:t>RESEARCH METHODS</a:t>
            </a:r>
          </a:p>
        </p:txBody>
      </p:sp>
      <p:sp>
        <p:nvSpPr>
          <p:cNvPr name="Freeform 7" id="7"/>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85319" y="6849670"/>
            <a:ext cx="3296071" cy="946825"/>
            <a:chOff x="0" y="0"/>
            <a:chExt cx="922973" cy="265132"/>
          </a:xfrm>
        </p:grpSpPr>
        <p:sp>
          <p:nvSpPr>
            <p:cNvPr name="Freeform 3" id="3"/>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4" id="4"/>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7495965" y="6849670"/>
            <a:ext cx="3296071" cy="946825"/>
            <a:chOff x="0" y="0"/>
            <a:chExt cx="922973" cy="265132"/>
          </a:xfrm>
        </p:grpSpPr>
        <p:sp>
          <p:nvSpPr>
            <p:cNvPr name="Freeform 6" id="6"/>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7" id="7"/>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3107221" y="6849670"/>
            <a:ext cx="3296071" cy="946825"/>
            <a:chOff x="0" y="0"/>
            <a:chExt cx="922973" cy="265132"/>
          </a:xfrm>
        </p:grpSpPr>
        <p:sp>
          <p:nvSpPr>
            <p:cNvPr name="Freeform 9" id="9"/>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10" id="10"/>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766494" y="9340175"/>
            <a:ext cx="21820987" cy="946825"/>
            <a:chOff x="0" y="0"/>
            <a:chExt cx="6110362" cy="265132"/>
          </a:xfrm>
        </p:grpSpPr>
        <p:sp>
          <p:nvSpPr>
            <p:cNvPr name="Freeform 12" id="12"/>
            <p:cNvSpPr/>
            <p:nvPr/>
          </p:nvSpPr>
          <p:spPr>
            <a:xfrm flipH="false" flipV="false" rot="0">
              <a:off x="0" y="0"/>
              <a:ext cx="6110362" cy="265132"/>
            </a:xfrm>
            <a:custGeom>
              <a:avLst/>
              <a:gdLst/>
              <a:ahLst/>
              <a:cxnLst/>
              <a:rect r="r" b="b" t="t" l="l"/>
              <a:pathLst>
                <a:path h="265132" w="6110362">
                  <a:moveTo>
                    <a:pt x="0" y="0"/>
                  </a:moveTo>
                  <a:lnTo>
                    <a:pt x="6110362" y="0"/>
                  </a:lnTo>
                  <a:lnTo>
                    <a:pt x="6110362" y="265132"/>
                  </a:lnTo>
                  <a:lnTo>
                    <a:pt x="0" y="265132"/>
                  </a:lnTo>
                  <a:close/>
                </a:path>
              </a:pathLst>
            </a:custGeom>
            <a:solidFill>
              <a:srgbClr val="145DA0"/>
            </a:solidFill>
            <a:ln cap="sq">
              <a:noFill/>
              <a:prstDash val="solid"/>
              <a:miter/>
            </a:ln>
          </p:spPr>
        </p:sp>
        <p:sp>
          <p:nvSpPr>
            <p:cNvPr name="TextBox 13" id="13"/>
            <p:cNvSpPr txBox="true"/>
            <p:nvPr/>
          </p:nvSpPr>
          <p:spPr>
            <a:xfrm>
              <a:off x="0" y="-38100"/>
              <a:ext cx="6110362"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766494" y="-816076"/>
            <a:ext cx="21820987" cy="1762900"/>
            <a:chOff x="0" y="0"/>
            <a:chExt cx="6110362" cy="493651"/>
          </a:xfrm>
        </p:grpSpPr>
        <p:sp>
          <p:nvSpPr>
            <p:cNvPr name="Freeform 15" id="15"/>
            <p:cNvSpPr/>
            <p:nvPr/>
          </p:nvSpPr>
          <p:spPr>
            <a:xfrm flipH="false" flipV="false" rot="0">
              <a:off x="0" y="0"/>
              <a:ext cx="6110362" cy="493651"/>
            </a:xfrm>
            <a:custGeom>
              <a:avLst/>
              <a:gdLst/>
              <a:ahLst/>
              <a:cxnLst/>
              <a:rect r="r" b="b" t="t" l="l"/>
              <a:pathLst>
                <a:path h="493651" w="6110362">
                  <a:moveTo>
                    <a:pt x="0" y="0"/>
                  </a:moveTo>
                  <a:lnTo>
                    <a:pt x="6110362" y="0"/>
                  </a:lnTo>
                  <a:lnTo>
                    <a:pt x="6110362" y="493651"/>
                  </a:lnTo>
                  <a:lnTo>
                    <a:pt x="0" y="493651"/>
                  </a:lnTo>
                  <a:close/>
                </a:path>
              </a:pathLst>
            </a:custGeom>
            <a:solidFill>
              <a:srgbClr val="145DA0"/>
            </a:solidFill>
            <a:ln cap="sq">
              <a:noFill/>
              <a:prstDash val="solid"/>
              <a:miter/>
            </a:ln>
          </p:spPr>
        </p:sp>
        <p:sp>
          <p:nvSpPr>
            <p:cNvPr name="TextBox 16" id="16"/>
            <p:cNvSpPr txBox="true"/>
            <p:nvPr/>
          </p:nvSpPr>
          <p:spPr>
            <a:xfrm>
              <a:off x="0" y="-38100"/>
              <a:ext cx="6110362" cy="531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7" id="17"/>
          <p:cNvSpPr txBox="true"/>
          <p:nvPr/>
        </p:nvSpPr>
        <p:spPr>
          <a:xfrm rot="0">
            <a:off x="5506781" y="2267663"/>
            <a:ext cx="7274437" cy="771523"/>
          </a:xfrm>
          <a:prstGeom prst="rect">
            <a:avLst/>
          </a:prstGeom>
        </p:spPr>
        <p:txBody>
          <a:bodyPr anchor="t" rtlCol="false" tIns="0" lIns="0" bIns="0" rIns="0">
            <a:spAutoFit/>
          </a:bodyPr>
          <a:lstStyle/>
          <a:p>
            <a:pPr algn="ctr"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TASI-2425-110</a:t>
            </a:r>
          </a:p>
        </p:txBody>
      </p:sp>
      <p:sp>
        <p:nvSpPr>
          <p:cNvPr name="TextBox 18" id="18"/>
          <p:cNvSpPr txBox="true"/>
          <p:nvPr/>
        </p:nvSpPr>
        <p:spPr>
          <a:xfrm rot="0">
            <a:off x="2212631" y="6962323"/>
            <a:ext cx="2641447" cy="375591"/>
          </a:xfrm>
          <a:prstGeom prst="rect">
            <a:avLst/>
          </a:prstGeom>
        </p:spPr>
        <p:txBody>
          <a:bodyPr anchor="t" rtlCol="false" tIns="0" lIns="0" bIns="0" rIns="0">
            <a:spAutoFit/>
          </a:bodyPr>
          <a:lstStyle/>
          <a:p>
            <a:pPr algn="ctr">
              <a:lnSpc>
                <a:spcPts val="2923"/>
              </a:lnSpc>
            </a:pPr>
            <a:r>
              <a:rPr lang="en-US" b="true" sz="2087" spc="39">
                <a:solidFill>
                  <a:srgbClr val="FDFDFD"/>
                </a:solidFill>
                <a:latin typeface="Poppins Bold"/>
                <a:ea typeface="Poppins Bold"/>
                <a:cs typeface="Poppins Bold"/>
                <a:sym typeface="Poppins Bold"/>
              </a:rPr>
              <a:t>12S21002</a:t>
            </a:r>
          </a:p>
        </p:txBody>
      </p:sp>
      <p:sp>
        <p:nvSpPr>
          <p:cNvPr name="TextBox 19" id="19"/>
          <p:cNvSpPr txBox="true"/>
          <p:nvPr/>
        </p:nvSpPr>
        <p:spPr>
          <a:xfrm rot="0">
            <a:off x="2212631" y="7333651"/>
            <a:ext cx="2641447" cy="283516"/>
          </a:xfrm>
          <a:prstGeom prst="rect">
            <a:avLst/>
          </a:prstGeom>
        </p:spPr>
        <p:txBody>
          <a:bodyPr anchor="t" rtlCol="false" tIns="0" lIns="0" bIns="0" rIns="0">
            <a:spAutoFit/>
          </a:bodyPr>
          <a:lstStyle/>
          <a:p>
            <a:pPr algn="ctr">
              <a:lnSpc>
                <a:spcPts val="2223"/>
              </a:lnSpc>
            </a:pPr>
            <a:r>
              <a:rPr lang="en-US" sz="1587" spc="-31">
                <a:solidFill>
                  <a:srgbClr val="FDFDFD"/>
                </a:solidFill>
                <a:latin typeface="Poppins"/>
                <a:ea typeface="Poppins"/>
                <a:cs typeface="Poppins"/>
                <a:sym typeface="Poppins"/>
              </a:rPr>
              <a:t>Marudut B Tampubolon</a:t>
            </a:r>
          </a:p>
        </p:txBody>
      </p:sp>
      <p:sp>
        <p:nvSpPr>
          <p:cNvPr name="TextBox 20" id="20"/>
          <p:cNvSpPr txBox="true"/>
          <p:nvPr/>
        </p:nvSpPr>
        <p:spPr>
          <a:xfrm rot="0">
            <a:off x="7823276" y="6962323"/>
            <a:ext cx="2641447" cy="375591"/>
          </a:xfrm>
          <a:prstGeom prst="rect">
            <a:avLst/>
          </a:prstGeom>
        </p:spPr>
        <p:txBody>
          <a:bodyPr anchor="t" rtlCol="false" tIns="0" lIns="0" bIns="0" rIns="0">
            <a:spAutoFit/>
          </a:bodyPr>
          <a:lstStyle/>
          <a:p>
            <a:pPr algn="ctr">
              <a:lnSpc>
                <a:spcPts val="2923"/>
              </a:lnSpc>
            </a:pPr>
            <a:r>
              <a:rPr lang="en-US" b="true" sz="2087" spc="39">
                <a:solidFill>
                  <a:srgbClr val="FDFDFD"/>
                </a:solidFill>
                <a:latin typeface="Poppins Bold"/>
                <a:ea typeface="Poppins Bold"/>
                <a:cs typeface="Poppins Bold"/>
                <a:sym typeface="Poppins Bold"/>
              </a:rPr>
              <a:t>12S21009</a:t>
            </a:r>
          </a:p>
        </p:txBody>
      </p:sp>
      <p:sp>
        <p:nvSpPr>
          <p:cNvPr name="TextBox 21" id="21"/>
          <p:cNvSpPr txBox="true"/>
          <p:nvPr/>
        </p:nvSpPr>
        <p:spPr>
          <a:xfrm rot="0">
            <a:off x="7708599" y="7333651"/>
            <a:ext cx="2871413" cy="283516"/>
          </a:xfrm>
          <a:prstGeom prst="rect">
            <a:avLst/>
          </a:prstGeom>
        </p:spPr>
        <p:txBody>
          <a:bodyPr anchor="t" rtlCol="false" tIns="0" lIns="0" bIns="0" rIns="0">
            <a:spAutoFit/>
          </a:bodyPr>
          <a:lstStyle/>
          <a:p>
            <a:pPr algn="ctr">
              <a:lnSpc>
                <a:spcPts val="2223"/>
              </a:lnSpc>
            </a:pPr>
            <a:r>
              <a:rPr lang="en-US" sz="1587" spc="-31">
                <a:solidFill>
                  <a:srgbClr val="FDFDFD"/>
                </a:solidFill>
                <a:latin typeface="Poppins"/>
                <a:ea typeface="Poppins"/>
                <a:cs typeface="Poppins"/>
                <a:sym typeface="Poppins"/>
              </a:rPr>
              <a:t>Mikhael Janugrah Pakpahan</a:t>
            </a:r>
          </a:p>
        </p:txBody>
      </p:sp>
      <p:sp>
        <p:nvSpPr>
          <p:cNvPr name="TextBox 22" id="22"/>
          <p:cNvSpPr txBox="true"/>
          <p:nvPr/>
        </p:nvSpPr>
        <p:spPr>
          <a:xfrm rot="0">
            <a:off x="13432305" y="6962323"/>
            <a:ext cx="2641447" cy="375591"/>
          </a:xfrm>
          <a:prstGeom prst="rect">
            <a:avLst/>
          </a:prstGeom>
        </p:spPr>
        <p:txBody>
          <a:bodyPr anchor="t" rtlCol="false" tIns="0" lIns="0" bIns="0" rIns="0">
            <a:spAutoFit/>
          </a:bodyPr>
          <a:lstStyle/>
          <a:p>
            <a:pPr algn="ctr">
              <a:lnSpc>
                <a:spcPts val="2923"/>
              </a:lnSpc>
            </a:pPr>
            <a:r>
              <a:rPr lang="en-US" b="true" sz="2087" spc="39">
                <a:solidFill>
                  <a:srgbClr val="FDFDFD"/>
                </a:solidFill>
                <a:latin typeface="Poppins Bold"/>
                <a:ea typeface="Poppins Bold"/>
                <a:cs typeface="Poppins Bold"/>
                <a:sym typeface="Poppins Bold"/>
              </a:rPr>
              <a:t>12S21056</a:t>
            </a:r>
          </a:p>
        </p:txBody>
      </p:sp>
      <p:sp>
        <p:nvSpPr>
          <p:cNvPr name="TextBox 23" id="23"/>
          <p:cNvSpPr txBox="true"/>
          <p:nvPr/>
        </p:nvSpPr>
        <p:spPr>
          <a:xfrm rot="0">
            <a:off x="13432305" y="7333651"/>
            <a:ext cx="2641447" cy="283516"/>
          </a:xfrm>
          <a:prstGeom prst="rect">
            <a:avLst/>
          </a:prstGeom>
        </p:spPr>
        <p:txBody>
          <a:bodyPr anchor="t" rtlCol="false" tIns="0" lIns="0" bIns="0" rIns="0">
            <a:spAutoFit/>
          </a:bodyPr>
          <a:lstStyle/>
          <a:p>
            <a:pPr algn="ctr">
              <a:lnSpc>
                <a:spcPts val="2223"/>
              </a:lnSpc>
            </a:pPr>
            <a:r>
              <a:rPr lang="en-US" sz="1587" spc="-31">
                <a:solidFill>
                  <a:srgbClr val="FDFDFD"/>
                </a:solidFill>
                <a:latin typeface="Poppins"/>
                <a:ea typeface="Poppins"/>
                <a:cs typeface="Poppins"/>
                <a:sym typeface="Poppins"/>
              </a:rPr>
              <a:t>Endang Siregar</a:t>
            </a:r>
          </a:p>
        </p:txBody>
      </p:sp>
      <p:grpSp>
        <p:nvGrpSpPr>
          <p:cNvPr name="Group 24" id="24"/>
          <p:cNvGrpSpPr/>
          <p:nvPr/>
        </p:nvGrpSpPr>
        <p:grpSpPr>
          <a:xfrm rot="0">
            <a:off x="2307601" y="4168808"/>
            <a:ext cx="2451508" cy="2451498"/>
            <a:chOff x="0" y="0"/>
            <a:chExt cx="6350000" cy="6349975"/>
          </a:xfrm>
        </p:grpSpPr>
        <p:sp>
          <p:nvSpPr>
            <p:cNvPr name="Freeform 25" id="2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8997" r="0" b="-8997"/>
              </a:stretch>
            </a:blipFill>
          </p:spPr>
        </p:sp>
      </p:grpSp>
      <p:grpSp>
        <p:nvGrpSpPr>
          <p:cNvPr name="Group 26" id="26"/>
          <p:cNvGrpSpPr/>
          <p:nvPr/>
        </p:nvGrpSpPr>
        <p:grpSpPr>
          <a:xfrm rot="0">
            <a:off x="7918246" y="4168808"/>
            <a:ext cx="2451508" cy="2451498"/>
            <a:chOff x="0" y="0"/>
            <a:chExt cx="6350000" cy="6349975"/>
          </a:xfrm>
        </p:grpSpPr>
        <p:sp>
          <p:nvSpPr>
            <p:cNvPr name="Freeform 27" id="2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32644" r="0" b="-32644"/>
              </a:stretch>
            </a:blipFill>
          </p:spPr>
        </p:sp>
      </p:grpSp>
      <p:grpSp>
        <p:nvGrpSpPr>
          <p:cNvPr name="Group 28" id="28"/>
          <p:cNvGrpSpPr/>
          <p:nvPr/>
        </p:nvGrpSpPr>
        <p:grpSpPr>
          <a:xfrm rot="0">
            <a:off x="13532054" y="4168808"/>
            <a:ext cx="2451508" cy="2451498"/>
            <a:chOff x="0" y="0"/>
            <a:chExt cx="6350000" cy="6349975"/>
          </a:xfrm>
        </p:grpSpPr>
        <p:sp>
          <p:nvSpPr>
            <p:cNvPr name="Freeform 29" id="2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16778" r="0" b="-16778"/>
              </a:stretch>
            </a:blipFill>
          </p:spPr>
        </p:sp>
      </p:grpSp>
      <p:sp>
        <p:nvSpPr>
          <p:cNvPr name="Freeform 30" id="30"/>
          <p:cNvSpPr/>
          <p:nvPr/>
        </p:nvSpPr>
        <p:spPr>
          <a:xfrm flipH="false" flipV="false" rot="5400000">
            <a:off x="-4430857" y="-514695"/>
            <a:ext cx="8453547" cy="4195073"/>
          </a:xfrm>
          <a:custGeom>
            <a:avLst/>
            <a:gdLst/>
            <a:ahLst/>
            <a:cxnLst/>
            <a:rect r="r" b="b" t="t" l="l"/>
            <a:pathLst>
              <a:path h="4195073" w="8453547">
                <a:moveTo>
                  <a:pt x="0" y="0"/>
                </a:moveTo>
                <a:lnTo>
                  <a:pt x="8453547" y="0"/>
                </a:lnTo>
                <a:lnTo>
                  <a:pt x="8453547" y="4195073"/>
                </a:lnTo>
                <a:lnTo>
                  <a:pt x="0" y="41950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1" id="31"/>
          <p:cNvSpPr/>
          <p:nvPr/>
        </p:nvSpPr>
        <p:spPr>
          <a:xfrm flipH="false" flipV="false" rot="-5400000">
            <a:off x="14061227" y="6920785"/>
            <a:ext cx="8453547" cy="4195073"/>
          </a:xfrm>
          <a:custGeom>
            <a:avLst/>
            <a:gdLst/>
            <a:ahLst/>
            <a:cxnLst/>
            <a:rect r="r" b="b" t="t" l="l"/>
            <a:pathLst>
              <a:path h="4195073" w="8453547">
                <a:moveTo>
                  <a:pt x="0" y="0"/>
                </a:moveTo>
                <a:lnTo>
                  <a:pt x="8453546" y="0"/>
                </a:lnTo>
                <a:lnTo>
                  <a:pt x="8453546" y="4195073"/>
                </a:lnTo>
                <a:lnTo>
                  <a:pt x="0" y="41950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2" id="32"/>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7"/>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12551312" y="343192"/>
            <a:ext cx="2201283" cy="9657743"/>
          </a:xfrm>
          <a:custGeom>
            <a:avLst/>
            <a:gdLst/>
            <a:ahLst/>
            <a:cxnLst/>
            <a:rect r="r" b="b" t="t" l="l"/>
            <a:pathLst>
              <a:path h="9657743" w="2201283">
                <a:moveTo>
                  <a:pt x="0" y="0"/>
                </a:moveTo>
                <a:lnTo>
                  <a:pt x="2201283" y="0"/>
                </a:lnTo>
                <a:lnTo>
                  <a:pt x="2201283" y="9657743"/>
                </a:lnTo>
                <a:lnTo>
                  <a:pt x="0" y="9657743"/>
                </a:lnTo>
                <a:lnTo>
                  <a:pt x="0" y="0"/>
                </a:lnTo>
                <a:close/>
              </a:path>
            </a:pathLst>
          </a:custGeom>
          <a:blipFill>
            <a:blip r:embed="rId3"/>
            <a:stretch>
              <a:fillRect l="0" t="0" r="0" b="0"/>
            </a:stretch>
          </a:blipFill>
        </p:spPr>
      </p:sp>
      <p:sp>
        <p:nvSpPr>
          <p:cNvPr name="TextBox 10" id="10"/>
          <p:cNvSpPr txBox="true"/>
          <p:nvPr/>
        </p:nvSpPr>
        <p:spPr>
          <a:xfrm rot="0">
            <a:off x="2039070" y="5422492"/>
            <a:ext cx="9996089" cy="357988"/>
          </a:xfrm>
          <a:prstGeom prst="rect">
            <a:avLst/>
          </a:prstGeom>
        </p:spPr>
        <p:txBody>
          <a:bodyPr anchor="t" rtlCol="false" tIns="0" lIns="0" bIns="0" rIns="0">
            <a:spAutoFit/>
          </a:bodyPr>
          <a:lstStyle/>
          <a:p>
            <a:pPr algn="l" marL="0" indent="0" lvl="0">
              <a:lnSpc>
                <a:spcPts val="2843"/>
              </a:lnSpc>
              <a:spcBef>
                <a:spcPct val="0"/>
              </a:spcBef>
            </a:pPr>
            <a:r>
              <a:rPr lang="en-US" b="true" sz="2030" spc="-40">
                <a:solidFill>
                  <a:srgbClr val="051D40"/>
                </a:solidFill>
                <a:latin typeface="Poppins Bold"/>
                <a:ea typeface="Poppins Bold"/>
                <a:cs typeface="Poppins Bold"/>
                <a:sym typeface="Poppins Bold"/>
              </a:rPr>
              <a:t>The following are the stages of the research that will be conducted:</a:t>
            </a:r>
          </a:p>
        </p:txBody>
      </p:sp>
      <p:sp>
        <p:nvSpPr>
          <p:cNvPr name="TextBox 11" id="11"/>
          <p:cNvSpPr txBox="true"/>
          <p:nvPr/>
        </p:nvSpPr>
        <p:spPr>
          <a:xfrm rot="0">
            <a:off x="2321549" y="4368392"/>
            <a:ext cx="8620769" cy="111125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Research Methods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3354B"/>
        </a:solidFill>
      </p:bgPr>
    </p:bg>
    <p:spTree>
      <p:nvGrpSpPr>
        <p:cNvPr id="1" name=""/>
        <p:cNvGrpSpPr/>
        <p:nvPr/>
      </p:nvGrpSpPr>
      <p:grpSpPr>
        <a:xfrm>
          <a:off x="0" y="0"/>
          <a:ext cx="0" cy="0"/>
          <a:chOff x="0" y="0"/>
          <a:chExt cx="0" cy="0"/>
        </a:xfrm>
      </p:grpSpPr>
      <p:sp>
        <p:nvSpPr>
          <p:cNvPr name="Freeform 2" id="2"/>
          <p:cNvSpPr/>
          <p:nvPr/>
        </p:nvSpPr>
        <p:spPr>
          <a:xfrm flipH="false" flipV="false" rot="0">
            <a:off x="15537499" y="408799"/>
            <a:ext cx="1487448" cy="1929472"/>
          </a:xfrm>
          <a:custGeom>
            <a:avLst/>
            <a:gdLst/>
            <a:ahLst/>
            <a:cxnLst/>
            <a:rect r="r" b="b" t="t" l="l"/>
            <a:pathLst>
              <a:path h="1929472" w="1487448">
                <a:moveTo>
                  <a:pt x="0" y="0"/>
                </a:moveTo>
                <a:lnTo>
                  <a:pt x="1487447" y="0"/>
                </a:lnTo>
                <a:lnTo>
                  <a:pt x="1487447" y="1929472"/>
                </a:lnTo>
                <a:lnTo>
                  <a:pt x="0" y="1929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7293" y="7753458"/>
            <a:ext cx="1487448" cy="1929472"/>
          </a:xfrm>
          <a:custGeom>
            <a:avLst/>
            <a:gdLst/>
            <a:ahLst/>
            <a:cxnLst/>
            <a:rect r="r" b="b" t="t" l="l"/>
            <a:pathLst>
              <a:path h="1929472" w="1487448">
                <a:moveTo>
                  <a:pt x="0" y="0"/>
                </a:moveTo>
                <a:lnTo>
                  <a:pt x="1487448" y="0"/>
                </a:lnTo>
                <a:lnTo>
                  <a:pt x="1487448" y="1929473"/>
                </a:lnTo>
                <a:lnTo>
                  <a:pt x="0" y="19294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892260" y="845119"/>
            <a:ext cx="764962" cy="2168706"/>
          </a:xfrm>
          <a:custGeom>
            <a:avLst/>
            <a:gdLst/>
            <a:ahLst/>
            <a:cxnLst/>
            <a:rect r="r" b="b" t="t" l="l"/>
            <a:pathLst>
              <a:path h="2168706" w="764962">
                <a:moveTo>
                  <a:pt x="0" y="0"/>
                </a:moveTo>
                <a:lnTo>
                  <a:pt x="764962" y="0"/>
                </a:lnTo>
                <a:lnTo>
                  <a:pt x="764962" y="2168707"/>
                </a:lnTo>
                <a:lnTo>
                  <a:pt x="0" y="21687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155018" y="7251361"/>
            <a:ext cx="764962" cy="2168706"/>
          </a:xfrm>
          <a:custGeom>
            <a:avLst/>
            <a:gdLst/>
            <a:ahLst/>
            <a:cxnLst/>
            <a:rect r="r" b="b" t="t" l="l"/>
            <a:pathLst>
              <a:path h="2168706" w="764962">
                <a:moveTo>
                  <a:pt x="764961" y="2168706"/>
                </a:moveTo>
                <a:lnTo>
                  <a:pt x="0" y="2168706"/>
                </a:lnTo>
                <a:lnTo>
                  <a:pt x="0" y="0"/>
                </a:lnTo>
                <a:lnTo>
                  <a:pt x="764961" y="0"/>
                </a:lnTo>
                <a:lnTo>
                  <a:pt x="764961" y="216870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7018412" y="4525963"/>
            <a:ext cx="4251176" cy="1111250"/>
          </a:xfrm>
          <a:prstGeom prst="rect">
            <a:avLst/>
          </a:prstGeom>
        </p:spPr>
        <p:txBody>
          <a:bodyPr anchor="t" rtlCol="false" tIns="0" lIns="0" bIns="0" rIns="0">
            <a:spAutoFit/>
          </a:bodyPr>
          <a:lstStyle/>
          <a:p>
            <a:pPr algn="l">
              <a:lnSpc>
                <a:spcPts val="9100"/>
              </a:lnSpc>
              <a:spcBef>
                <a:spcPct val="0"/>
              </a:spcBef>
            </a:pPr>
            <a:r>
              <a:rPr lang="en-US" sz="6500">
                <a:solidFill>
                  <a:srgbClr val="FDFDFD"/>
                </a:solidFill>
                <a:latin typeface="Open Sans Extra Bold"/>
                <a:ea typeface="Open Sans Extra Bold"/>
                <a:cs typeface="Open Sans Extra Bold"/>
                <a:sym typeface="Open Sans Extra Bold"/>
              </a:rPr>
              <a:t>ANALYSIS</a:t>
            </a:r>
          </a:p>
        </p:txBody>
      </p:sp>
      <p:sp>
        <p:nvSpPr>
          <p:cNvPr name="Freeform 7" id="7"/>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6"/>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569160" y="2588230"/>
            <a:ext cx="12684885" cy="5540363"/>
          </a:xfrm>
          <a:prstGeom prst="rect">
            <a:avLst/>
          </a:prstGeom>
        </p:spPr>
        <p:txBody>
          <a:bodyPr anchor="t" rtlCol="false" tIns="0" lIns="0" bIns="0" rIns="0">
            <a:spAutoFit/>
          </a:bodyPr>
          <a:lstStyle/>
          <a:p>
            <a:pPr algn="just" marL="0" indent="0" lvl="0">
              <a:lnSpc>
                <a:spcPts val="5519"/>
              </a:lnSpc>
            </a:pPr>
            <a:r>
              <a:rPr lang="en-US" sz="3016" spc="-60">
                <a:solidFill>
                  <a:srgbClr val="051D40"/>
                </a:solidFill>
                <a:latin typeface="Poppins"/>
                <a:ea typeface="Poppins"/>
                <a:cs typeface="Poppins"/>
                <a:sym typeface="Poppins"/>
              </a:rPr>
              <a:t>Gamification in this study is chosen for its ability to boost motivation, engagement, and learning effectiveness through interactive game elements. It creates an enjoyable and challenging learning environment, personalizes learning by adjusting difficulty levels, and provides real-time feedback. By integrating elements like points, levels, leaderboards, time, and progress bars, gamification balances entertainment with learning, improving academic outcomes and overcoming challenges in traditional learning.</a:t>
            </a:r>
          </a:p>
        </p:txBody>
      </p:sp>
      <p:sp>
        <p:nvSpPr>
          <p:cNvPr name="TextBox 9" id="9"/>
          <p:cNvSpPr txBox="true"/>
          <p:nvPr/>
        </p:nvSpPr>
        <p:spPr>
          <a:xfrm rot="0">
            <a:off x="2569160" y="1134689"/>
            <a:ext cx="11220487" cy="111125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Analysis of Gamification</a:t>
            </a:r>
          </a:p>
        </p:txBody>
      </p:sp>
      <p:sp>
        <p:nvSpPr>
          <p:cNvPr name="Freeform 10" id="10"/>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569160" y="3365072"/>
            <a:ext cx="12729900" cy="4722181"/>
          </a:xfrm>
          <a:prstGeom prst="rect">
            <a:avLst/>
          </a:prstGeom>
        </p:spPr>
        <p:txBody>
          <a:bodyPr anchor="t" rtlCol="false" tIns="0" lIns="0" bIns="0" rIns="0">
            <a:spAutoFit/>
          </a:bodyPr>
          <a:lstStyle/>
          <a:p>
            <a:pPr algn="just">
              <a:lnSpc>
                <a:spcPts val="4700"/>
              </a:lnSpc>
            </a:pPr>
            <a:r>
              <a:rPr lang="en-US" sz="2568" spc="-51">
                <a:solidFill>
                  <a:srgbClr val="051D40"/>
                </a:solidFill>
                <a:latin typeface="Poppins"/>
                <a:ea typeface="Poppins"/>
                <a:cs typeface="Poppins"/>
                <a:sym typeface="Poppins"/>
              </a:rPr>
              <a:t>Points in gamification boost motivation and engagement by rewarding achievements, such as completing tasks or answering quizzes correctly. They allow users to track progress, creating a sense of accomplishment and encouraging continued learning. Points provide measurable feedback and can be customized to match task difficulty, fostering fair effort reflection and enhancing competitiveness when combined with elements like leaderboards or levels. </a:t>
            </a:r>
          </a:p>
          <a:p>
            <a:pPr algn="just" marL="0" indent="0" lvl="0">
              <a:lnSpc>
                <a:spcPts val="4700"/>
              </a:lnSpc>
            </a:pPr>
            <a:r>
              <a:rPr lang="en-US" sz="2568" spc="-51">
                <a:solidFill>
                  <a:srgbClr val="051D40"/>
                </a:solidFill>
                <a:latin typeface="Poppins"/>
                <a:ea typeface="Poppins"/>
                <a:cs typeface="Poppins"/>
                <a:sym typeface="Poppins"/>
              </a:rPr>
              <a:t>The formula to calculate the points earned by a user is as follows:</a:t>
            </a:r>
          </a:p>
        </p:txBody>
      </p:sp>
      <p:sp>
        <p:nvSpPr>
          <p:cNvPr name="Freeform 9" id="9"/>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10" id="10"/>
          <p:cNvSpPr/>
          <p:nvPr/>
        </p:nvSpPr>
        <p:spPr>
          <a:xfrm flipH="false" flipV="false" rot="0">
            <a:off x="3758420" y="8387942"/>
            <a:ext cx="10031226" cy="1171046"/>
          </a:xfrm>
          <a:custGeom>
            <a:avLst/>
            <a:gdLst/>
            <a:ahLst/>
            <a:cxnLst/>
            <a:rect r="r" b="b" t="t" l="l"/>
            <a:pathLst>
              <a:path h="1171046" w="10031226">
                <a:moveTo>
                  <a:pt x="0" y="0"/>
                </a:moveTo>
                <a:lnTo>
                  <a:pt x="10031226" y="0"/>
                </a:lnTo>
                <a:lnTo>
                  <a:pt x="10031226" y="1171046"/>
                </a:lnTo>
                <a:lnTo>
                  <a:pt x="0" y="1171046"/>
                </a:lnTo>
                <a:lnTo>
                  <a:pt x="0" y="0"/>
                </a:lnTo>
                <a:close/>
              </a:path>
            </a:pathLst>
          </a:custGeom>
          <a:blipFill>
            <a:blip r:embed="rId3"/>
            <a:stretch>
              <a:fillRect l="0" t="0" r="0" b="0"/>
            </a:stretch>
          </a:blipFill>
        </p:spPr>
      </p:sp>
      <p:sp>
        <p:nvSpPr>
          <p:cNvPr name="TextBox 11" id="11"/>
          <p:cNvSpPr txBox="true"/>
          <p:nvPr/>
        </p:nvSpPr>
        <p:spPr>
          <a:xfrm rot="0">
            <a:off x="2569160" y="1134689"/>
            <a:ext cx="11220487" cy="111125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Analysis of Gamification</a:t>
            </a:r>
          </a:p>
        </p:txBody>
      </p:sp>
      <p:sp>
        <p:nvSpPr>
          <p:cNvPr name="TextBox 12" id="12"/>
          <p:cNvSpPr txBox="true"/>
          <p:nvPr/>
        </p:nvSpPr>
        <p:spPr>
          <a:xfrm rot="0">
            <a:off x="2241712" y="2690062"/>
            <a:ext cx="1516707" cy="464821"/>
          </a:xfrm>
          <a:prstGeom prst="rect">
            <a:avLst/>
          </a:prstGeom>
        </p:spPr>
        <p:txBody>
          <a:bodyPr anchor="t" rtlCol="false" tIns="0" lIns="0" bIns="0" rIns="0">
            <a:spAutoFit/>
          </a:bodyPr>
          <a:lstStyle/>
          <a:p>
            <a:pPr algn="ctr" marL="582925" indent="-291463" lvl="1">
              <a:lnSpc>
                <a:spcPts val="3779"/>
              </a:lnSpc>
              <a:spcBef>
                <a:spcPct val="0"/>
              </a:spcBef>
              <a:buAutoNum type="arabicPeriod" startAt="1"/>
            </a:pPr>
            <a:r>
              <a:rPr lang="en-US" sz="2699">
                <a:solidFill>
                  <a:srgbClr val="051D40"/>
                </a:solidFill>
                <a:latin typeface="Open Sans Extra Bold"/>
                <a:ea typeface="Open Sans Extra Bold"/>
                <a:cs typeface="Open Sans Extra Bold"/>
                <a:sym typeface="Open Sans Extra Bold"/>
              </a:rPr>
              <a:t>Point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569160" y="2576215"/>
            <a:ext cx="11970236" cy="4130033"/>
          </a:xfrm>
          <a:prstGeom prst="rect">
            <a:avLst/>
          </a:prstGeom>
        </p:spPr>
        <p:txBody>
          <a:bodyPr anchor="t" rtlCol="false" tIns="0" lIns="0" bIns="0" rIns="0">
            <a:spAutoFit/>
          </a:bodyPr>
          <a:lstStyle/>
          <a:p>
            <a:pPr algn="just">
              <a:lnSpc>
                <a:spcPts val="4700"/>
              </a:lnSpc>
            </a:pPr>
            <a:r>
              <a:rPr lang="en-US" sz="2568" spc="-51">
                <a:solidFill>
                  <a:srgbClr val="051D40"/>
                </a:solidFill>
                <a:latin typeface="Poppins"/>
                <a:ea typeface="Poppins"/>
                <a:cs typeface="Poppins"/>
                <a:sym typeface="Poppins"/>
              </a:rPr>
              <a:t>The steps to calculate the points are as follows:</a:t>
            </a:r>
          </a:p>
          <a:p>
            <a:pPr algn="just" marL="554537" indent="-277269" lvl="1">
              <a:lnSpc>
                <a:spcPts val="4700"/>
              </a:lnSpc>
              <a:buAutoNum type="arabicPeriod" startAt="1"/>
            </a:pPr>
            <a:r>
              <a:rPr lang="en-US" sz="2568" spc="-51">
                <a:solidFill>
                  <a:srgbClr val="051D40"/>
                </a:solidFill>
                <a:latin typeface="Poppins"/>
                <a:ea typeface="Poppins"/>
                <a:cs typeface="Poppins"/>
                <a:sym typeface="Poppins"/>
              </a:rPr>
              <a:t>Measure the Response Time and Maximum Time.</a:t>
            </a:r>
          </a:p>
          <a:p>
            <a:pPr algn="just" marL="554537" indent="-277269" lvl="1">
              <a:lnSpc>
                <a:spcPts val="4700"/>
              </a:lnSpc>
              <a:buAutoNum type="arabicPeriod" startAt="1"/>
            </a:pPr>
            <a:r>
              <a:rPr lang="en-US" sz="2568" spc="-51">
                <a:solidFill>
                  <a:srgbClr val="051D40"/>
                </a:solidFill>
                <a:latin typeface="Poppins"/>
                <a:ea typeface="Poppins"/>
                <a:cs typeface="Poppins"/>
                <a:sym typeface="Poppins"/>
              </a:rPr>
              <a:t>Calculate the proportion of Response Time to Maximum Time.</a:t>
            </a:r>
          </a:p>
          <a:p>
            <a:pPr algn="just" marL="554537" indent="-277269" lvl="1">
              <a:lnSpc>
                <a:spcPts val="4700"/>
              </a:lnSpc>
              <a:buAutoNum type="arabicPeriod" startAt="1"/>
            </a:pPr>
            <a:r>
              <a:rPr lang="en-US" sz="2568" spc="-51">
                <a:solidFill>
                  <a:srgbClr val="051D40"/>
                </a:solidFill>
                <a:latin typeface="Poppins"/>
                <a:ea typeface="Poppins"/>
                <a:cs typeface="Poppins"/>
                <a:sym typeface="Poppins"/>
              </a:rPr>
              <a:t>Multiply the proportion by 0.8.</a:t>
            </a:r>
          </a:p>
          <a:p>
            <a:pPr algn="just" marL="554537" indent="-277269" lvl="1">
              <a:lnSpc>
                <a:spcPts val="4700"/>
              </a:lnSpc>
              <a:buAutoNum type="arabicPeriod" startAt="1"/>
            </a:pPr>
            <a:r>
              <a:rPr lang="en-US" sz="2568" spc="-51">
                <a:solidFill>
                  <a:srgbClr val="051D40"/>
                </a:solidFill>
                <a:latin typeface="Poppins"/>
                <a:ea typeface="Poppins"/>
                <a:cs typeface="Poppins"/>
                <a:sym typeface="Poppins"/>
              </a:rPr>
              <a:t>Subtract the result from 1 to get the Point Factor.</a:t>
            </a:r>
          </a:p>
          <a:p>
            <a:pPr algn="just" marL="554537" indent="-277269" lvl="1">
              <a:lnSpc>
                <a:spcPts val="4700"/>
              </a:lnSpc>
              <a:buAutoNum type="arabicPeriod" startAt="1"/>
            </a:pPr>
            <a:r>
              <a:rPr lang="en-US" sz="2568" spc="-51">
                <a:solidFill>
                  <a:srgbClr val="051D40"/>
                </a:solidFill>
                <a:latin typeface="Poppins"/>
                <a:ea typeface="Poppins"/>
                <a:cs typeface="Poppins"/>
                <a:sym typeface="Poppins"/>
              </a:rPr>
              <a:t>Multiply by the Maximum Points.</a:t>
            </a:r>
          </a:p>
          <a:p>
            <a:pPr algn="just" marL="0" indent="0" lvl="0">
              <a:lnSpc>
                <a:spcPts val="4700"/>
              </a:lnSpc>
            </a:pPr>
          </a:p>
        </p:txBody>
      </p:sp>
      <p:sp>
        <p:nvSpPr>
          <p:cNvPr name="Freeform 9" id="9"/>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10" id="10"/>
          <p:cNvSpPr/>
          <p:nvPr/>
        </p:nvSpPr>
        <p:spPr>
          <a:xfrm flipH="false" flipV="false" rot="0">
            <a:off x="4856666" y="7515239"/>
            <a:ext cx="6645473" cy="2235434"/>
          </a:xfrm>
          <a:custGeom>
            <a:avLst/>
            <a:gdLst/>
            <a:ahLst/>
            <a:cxnLst/>
            <a:rect r="r" b="b" t="t" l="l"/>
            <a:pathLst>
              <a:path h="2235434" w="6645473">
                <a:moveTo>
                  <a:pt x="0" y="0"/>
                </a:moveTo>
                <a:lnTo>
                  <a:pt x="6645473" y="0"/>
                </a:lnTo>
                <a:lnTo>
                  <a:pt x="6645473" y="2235433"/>
                </a:lnTo>
                <a:lnTo>
                  <a:pt x="0" y="2235433"/>
                </a:lnTo>
                <a:lnTo>
                  <a:pt x="0" y="0"/>
                </a:lnTo>
                <a:close/>
              </a:path>
            </a:pathLst>
          </a:custGeom>
          <a:blipFill>
            <a:blip r:embed="rId3"/>
            <a:stretch>
              <a:fillRect l="0" t="0" r="0" b="0"/>
            </a:stretch>
          </a:blipFill>
        </p:spPr>
      </p:sp>
      <p:sp>
        <p:nvSpPr>
          <p:cNvPr name="TextBox 11" id="11"/>
          <p:cNvSpPr txBox="true"/>
          <p:nvPr/>
        </p:nvSpPr>
        <p:spPr>
          <a:xfrm rot="0">
            <a:off x="2569160" y="1134689"/>
            <a:ext cx="11220487" cy="111125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Analysis of Gamification</a:t>
            </a:r>
          </a:p>
        </p:txBody>
      </p:sp>
      <p:sp>
        <p:nvSpPr>
          <p:cNvPr name="TextBox 12" id="12"/>
          <p:cNvSpPr txBox="true"/>
          <p:nvPr/>
        </p:nvSpPr>
        <p:spPr>
          <a:xfrm rot="0">
            <a:off x="2769598" y="6668149"/>
            <a:ext cx="12257474" cy="323215"/>
          </a:xfrm>
          <a:prstGeom prst="rect">
            <a:avLst/>
          </a:prstGeom>
        </p:spPr>
        <p:txBody>
          <a:bodyPr anchor="t" rtlCol="false" tIns="0" lIns="0" bIns="0" rIns="0">
            <a:spAutoFit/>
          </a:bodyPr>
          <a:lstStyle/>
          <a:p>
            <a:pPr algn="just">
              <a:lnSpc>
                <a:spcPts val="2659"/>
              </a:lnSpc>
              <a:spcBef>
                <a:spcPct val="0"/>
              </a:spcBef>
            </a:pPr>
            <a:r>
              <a:rPr lang="en-US" sz="1899">
                <a:solidFill>
                  <a:srgbClr val="051D40"/>
                </a:solidFill>
                <a:latin typeface="Open Sans Extra Bold"/>
                <a:ea typeface="Open Sans Extra Bold"/>
                <a:cs typeface="Open Sans Extra Bold"/>
                <a:sym typeface="Open Sans Extra Bold"/>
              </a:rPr>
              <a:t>The maximum points value is: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21729" y="1117556"/>
            <a:ext cx="13792250" cy="1094739"/>
          </a:xfrm>
          <a:prstGeom prst="rect">
            <a:avLst/>
          </a:prstGeom>
        </p:spPr>
        <p:txBody>
          <a:bodyPr anchor="t" rtlCol="false" tIns="0" lIns="0" bIns="0" rIns="0">
            <a:spAutoFit/>
          </a:bodyPr>
          <a:lstStyle/>
          <a:p>
            <a:pPr algn="l">
              <a:lnSpc>
                <a:spcPts val="8960"/>
              </a:lnSpc>
              <a:spcBef>
                <a:spcPct val="0"/>
              </a:spcBef>
            </a:pPr>
            <a:r>
              <a:rPr lang="en-US" sz="6400">
                <a:solidFill>
                  <a:srgbClr val="051D40"/>
                </a:solidFill>
                <a:latin typeface="Open Sans Extra Bold"/>
                <a:ea typeface="Open Sans Extra Bold"/>
                <a:cs typeface="Open Sans Extra Bold"/>
                <a:sym typeface="Open Sans Extra Bold"/>
              </a:rPr>
              <a:t>Analysis of Gamification</a:t>
            </a:r>
          </a:p>
        </p:txBody>
      </p:sp>
      <p:sp>
        <p:nvSpPr>
          <p:cNvPr name="Freeform 9" id="9"/>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TextBox 10" id="10"/>
          <p:cNvSpPr txBox="true"/>
          <p:nvPr/>
        </p:nvSpPr>
        <p:spPr>
          <a:xfrm rot="0">
            <a:off x="2321729" y="3524004"/>
            <a:ext cx="13092745" cy="5957876"/>
          </a:xfrm>
          <a:prstGeom prst="rect">
            <a:avLst/>
          </a:prstGeom>
        </p:spPr>
        <p:txBody>
          <a:bodyPr anchor="t" rtlCol="false" tIns="0" lIns="0" bIns="0" rIns="0">
            <a:spAutoFit/>
          </a:bodyPr>
          <a:lstStyle/>
          <a:p>
            <a:pPr algn="just">
              <a:lnSpc>
                <a:spcPts val="3938"/>
              </a:lnSpc>
            </a:pPr>
            <a:r>
              <a:rPr lang="en-US" sz="2812" spc="-56">
                <a:solidFill>
                  <a:srgbClr val="051D40"/>
                </a:solidFill>
                <a:latin typeface="Poppins"/>
                <a:ea typeface="Poppins"/>
                <a:cs typeface="Poppins"/>
                <a:sym typeface="Poppins"/>
              </a:rPr>
              <a:t>The level element in gamification plays a crucial role in creating a clear, step-by-step learning structure. It helps students track their progress and provides a sense of achievement as they advance through levels. By breaking content into levels, students can focus on simpler tasks before moving to more complex ones, with gradually increasing challenges motivating skill development.</a:t>
            </a:r>
          </a:p>
          <a:p>
            <a:pPr algn="just">
              <a:lnSpc>
                <a:spcPts val="3938"/>
              </a:lnSpc>
            </a:pPr>
          </a:p>
          <a:p>
            <a:pPr algn="just">
              <a:lnSpc>
                <a:spcPts val="3938"/>
              </a:lnSpc>
            </a:pPr>
            <a:r>
              <a:rPr lang="en-US" sz="2812" spc="-56">
                <a:solidFill>
                  <a:srgbClr val="051D40"/>
                </a:solidFill>
                <a:latin typeface="Poppins"/>
                <a:ea typeface="Poppins"/>
                <a:cs typeface="Poppins"/>
                <a:sym typeface="Poppins"/>
              </a:rPr>
              <a:t>Levels boost motivation by offering rewards for advancement, providing a structured framework for learning. This makes learning enjoyable as students experience satisfaction upon reaching milestones. The progressive structure helps prevent overwhelm and builds a solid understanding.</a:t>
            </a:r>
          </a:p>
          <a:p>
            <a:pPr algn="just" marL="0" indent="0" lvl="0">
              <a:lnSpc>
                <a:spcPts val="3938"/>
              </a:lnSpc>
              <a:spcBef>
                <a:spcPct val="0"/>
              </a:spcBef>
            </a:pPr>
          </a:p>
        </p:txBody>
      </p:sp>
      <p:sp>
        <p:nvSpPr>
          <p:cNvPr name="TextBox 11" id="11"/>
          <p:cNvSpPr txBox="true"/>
          <p:nvPr/>
        </p:nvSpPr>
        <p:spPr>
          <a:xfrm rot="0">
            <a:off x="2321729" y="2716283"/>
            <a:ext cx="1332607" cy="464821"/>
          </a:xfrm>
          <a:prstGeom prst="rect">
            <a:avLst/>
          </a:prstGeom>
        </p:spPr>
        <p:txBody>
          <a:bodyPr anchor="t" rtlCol="false" tIns="0" lIns="0" bIns="0" rIns="0">
            <a:spAutoFit/>
          </a:bodyPr>
          <a:lstStyle/>
          <a:p>
            <a:pPr algn="ctr">
              <a:lnSpc>
                <a:spcPts val="3779"/>
              </a:lnSpc>
              <a:spcBef>
                <a:spcPct val="0"/>
              </a:spcBef>
            </a:pPr>
            <a:r>
              <a:rPr lang="en-US" sz="2699">
                <a:solidFill>
                  <a:srgbClr val="051D40"/>
                </a:solidFill>
                <a:latin typeface="Open Sans Extra Bold"/>
                <a:ea typeface="Open Sans Extra Bold"/>
                <a:cs typeface="Open Sans Extra Bold"/>
                <a:sym typeface="Open Sans Extra Bold"/>
              </a:rPr>
              <a:t>2. Level</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21729" y="1117556"/>
            <a:ext cx="13792250" cy="1094739"/>
          </a:xfrm>
          <a:prstGeom prst="rect">
            <a:avLst/>
          </a:prstGeom>
        </p:spPr>
        <p:txBody>
          <a:bodyPr anchor="t" rtlCol="false" tIns="0" lIns="0" bIns="0" rIns="0">
            <a:spAutoFit/>
          </a:bodyPr>
          <a:lstStyle/>
          <a:p>
            <a:pPr algn="l">
              <a:lnSpc>
                <a:spcPts val="8960"/>
              </a:lnSpc>
              <a:spcBef>
                <a:spcPct val="0"/>
              </a:spcBef>
            </a:pPr>
            <a:r>
              <a:rPr lang="en-US" sz="6400">
                <a:solidFill>
                  <a:srgbClr val="051D40"/>
                </a:solidFill>
                <a:latin typeface="Open Sans Extra Bold"/>
                <a:ea typeface="Open Sans Extra Bold"/>
                <a:cs typeface="Open Sans Extra Bold"/>
                <a:sym typeface="Open Sans Extra Bold"/>
              </a:rPr>
              <a:t>Analysis of Gamification</a:t>
            </a:r>
          </a:p>
        </p:txBody>
      </p:sp>
      <p:sp>
        <p:nvSpPr>
          <p:cNvPr name="Freeform 9" id="9"/>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TextBox 10" id="10"/>
          <p:cNvSpPr txBox="true"/>
          <p:nvPr/>
        </p:nvSpPr>
        <p:spPr>
          <a:xfrm rot="0">
            <a:off x="2321729" y="3786182"/>
            <a:ext cx="12255780" cy="4397483"/>
          </a:xfrm>
          <a:prstGeom prst="rect">
            <a:avLst/>
          </a:prstGeom>
        </p:spPr>
        <p:txBody>
          <a:bodyPr anchor="t" rtlCol="false" tIns="0" lIns="0" bIns="0" rIns="0">
            <a:spAutoFit/>
          </a:bodyPr>
          <a:lstStyle/>
          <a:p>
            <a:pPr algn="just" marL="0" indent="0" lvl="0">
              <a:lnSpc>
                <a:spcPts val="5887"/>
              </a:lnSpc>
            </a:pPr>
            <a:r>
              <a:rPr lang="en-US" sz="2885" spc="-57">
                <a:solidFill>
                  <a:srgbClr val="051D40"/>
                </a:solidFill>
                <a:latin typeface="Poppins"/>
                <a:ea typeface="Poppins"/>
                <a:cs typeface="Poppins"/>
                <a:sym typeface="Poppins"/>
              </a:rPr>
              <a:t>The level system, with easy, medium, and hard levels, adapts to students’ abilities. It starts with basic concepts and increases difficulty to higher-level understanding, supporting personalized learning. This system also allows instructors to monitor progress and provide timely interventions, enhancing both motivation and engagement for effective learning.</a:t>
            </a:r>
          </a:p>
        </p:txBody>
      </p:sp>
      <p:sp>
        <p:nvSpPr>
          <p:cNvPr name="TextBox 11" id="11"/>
          <p:cNvSpPr txBox="true"/>
          <p:nvPr/>
        </p:nvSpPr>
        <p:spPr>
          <a:xfrm rot="0">
            <a:off x="2321729" y="2864161"/>
            <a:ext cx="1332607" cy="464821"/>
          </a:xfrm>
          <a:prstGeom prst="rect">
            <a:avLst/>
          </a:prstGeom>
        </p:spPr>
        <p:txBody>
          <a:bodyPr anchor="t" rtlCol="false" tIns="0" lIns="0" bIns="0" rIns="0">
            <a:spAutoFit/>
          </a:bodyPr>
          <a:lstStyle/>
          <a:p>
            <a:pPr algn="ctr">
              <a:lnSpc>
                <a:spcPts val="3779"/>
              </a:lnSpc>
              <a:spcBef>
                <a:spcPct val="0"/>
              </a:spcBef>
            </a:pPr>
            <a:r>
              <a:rPr lang="en-US" sz="2699">
                <a:solidFill>
                  <a:srgbClr val="051D40"/>
                </a:solidFill>
                <a:latin typeface="Open Sans Extra Bold"/>
                <a:ea typeface="Open Sans Extra Bold"/>
                <a:cs typeface="Open Sans Extra Bold"/>
                <a:sym typeface="Open Sans Extra Bold"/>
              </a:rPr>
              <a:t>2. Level</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21729" y="1117556"/>
            <a:ext cx="13792250" cy="1094739"/>
          </a:xfrm>
          <a:prstGeom prst="rect">
            <a:avLst/>
          </a:prstGeom>
        </p:spPr>
        <p:txBody>
          <a:bodyPr anchor="t" rtlCol="false" tIns="0" lIns="0" bIns="0" rIns="0">
            <a:spAutoFit/>
          </a:bodyPr>
          <a:lstStyle/>
          <a:p>
            <a:pPr algn="l">
              <a:lnSpc>
                <a:spcPts val="8960"/>
              </a:lnSpc>
              <a:spcBef>
                <a:spcPct val="0"/>
              </a:spcBef>
            </a:pPr>
            <a:r>
              <a:rPr lang="en-US" sz="6400">
                <a:solidFill>
                  <a:srgbClr val="051D40"/>
                </a:solidFill>
                <a:latin typeface="Open Sans Extra Bold"/>
                <a:ea typeface="Open Sans Extra Bold"/>
                <a:cs typeface="Open Sans Extra Bold"/>
                <a:sym typeface="Open Sans Extra Bold"/>
              </a:rPr>
              <a:t>Analysis of Gamification</a:t>
            </a:r>
          </a:p>
        </p:txBody>
      </p:sp>
      <p:sp>
        <p:nvSpPr>
          <p:cNvPr name="Freeform 9" id="9"/>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TextBox 10" id="10"/>
          <p:cNvSpPr txBox="true"/>
          <p:nvPr/>
        </p:nvSpPr>
        <p:spPr>
          <a:xfrm rot="0">
            <a:off x="2321729" y="3502279"/>
            <a:ext cx="13395277" cy="6956848"/>
          </a:xfrm>
          <a:prstGeom prst="rect">
            <a:avLst/>
          </a:prstGeom>
        </p:spPr>
        <p:txBody>
          <a:bodyPr anchor="t" rtlCol="false" tIns="0" lIns="0" bIns="0" rIns="0">
            <a:spAutoFit/>
          </a:bodyPr>
          <a:lstStyle/>
          <a:p>
            <a:pPr algn="just">
              <a:lnSpc>
                <a:spcPts val="4619"/>
              </a:lnSpc>
            </a:pPr>
            <a:r>
              <a:rPr lang="en-US" sz="2685" spc="-53">
                <a:solidFill>
                  <a:srgbClr val="051D40"/>
                </a:solidFill>
                <a:latin typeface="Poppins"/>
                <a:ea typeface="Poppins"/>
                <a:cs typeface="Poppins"/>
                <a:sym typeface="Poppins"/>
              </a:rPr>
              <a:t>The progress bar boosts student engagement by visually tracking progress in real-time. It shows how much of a task or goal has been completed, creating a sense of achievement and motivating students to keep going. By breaking the learning process into smaller steps, it helps users focus on one task at a time and provides clarity, boosting confidence.</a:t>
            </a:r>
          </a:p>
          <a:p>
            <a:pPr algn="just">
              <a:lnSpc>
                <a:spcPts val="4619"/>
              </a:lnSpc>
            </a:pPr>
          </a:p>
          <a:p>
            <a:pPr algn="just">
              <a:lnSpc>
                <a:spcPts val="4619"/>
              </a:lnSpc>
            </a:pPr>
            <a:r>
              <a:rPr lang="en-US" sz="2685" spc="-53">
                <a:solidFill>
                  <a:srgbClr val="051D40"/>
                </a:solidFill>
                <a:latin typeface="Poppins"/>
                <a:ea typeface="Poppins"/>
                <a:cs typeface="Poppins"/>
                <a:sym typeface="Poppins"/>
              </a:rPr>
              <a:t>Its strength lies in simple yet effective visual feedback that motivates students to meet targets and reduces overwhelm by showing goals can be achieved in stages. It also keeps users engaged and allows instructors to monitor progress easily, making it a key element in gamification for motivating and structured learning.</a:t>
            </a:r>
          </a:p>
          <a:p>
            <a:pPr algn="just" marL="0" indent="0" lvl="0">
              <a:lnSpc>
                <a:spcPts val="4619"/>
              </a:lnSpc>
            </a:pPr>
          </a:p>
        </p:txBody>
      </p:sp>
      <p:sp>
        <p:nvSpPr>
          <p:cNvPr name="TextBox 11" id="11"/>
          <p:cNvSpPr txBox="true"/>
          <p:nvPr/>
        </p:nvSpPr>
        <p:spPr>
          <a:xfrm rot="0">
            <a:off x="2321729" y="2742184"/>
            <a:ext cx="2714625" cy="464821"/>
          </a:xfrm>
          <a:prstGeom prst="rect">
            <a:avLst/>
          </a:prstGeom>
        </p:spPr>
        <p:txBody>
          <a:bodyPr anchor="t" rtlCol="false" tIns="0" lIns="0" bIns="0" rIns="0">
            <a:spAutoFit/>
          </a:bodyPr>
          <a:lstStyle/>
          <a:p>
            <a:pPr algn="ctr">
              <a:lnSpc>
                <a:spcPts val="3779"/>
              </a:lnSpc>
              <a:spcBef>
                <a:spcPct val="0"/>
              </a:spcBef>
            </a:pPr>
            <a:r>
              <a:rPr lang="en-US" sz="2699">
                <a:solidFill>
                  <a:srgbClr val="051D40"/>
                </a:solidFill>
                <a:latin typeface="Open Sans Extra Bold"/>
                <a:ea typeface="Open Sans Extra Bold"/>
                <a:cs typeface="Open Sans Extra Bold"/>
                <a:sym typeface="Open Sans Extra Bold"/>
              </a:rPr>
              <a:t>3. Progress Bar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TextBox 9" id="9"/>
          <p:cNvSpPr txBox="true"/>
          <p:nvPr/>
        </p:nvSpPr>
        <p:spPr>
          <a:xfrm rot="0">
            <a:off x="2288422" y="2548824"/>
            <a:ext cx="13751703" cy="2527034"/>
          </a:xfrm>
          <a:prstGeom prst="rect">
            <a:avLst/>
          </a:prstGeom>
        </p:spPr>
        <p:txBody>
          <a:bodyPr anchor="t" rtlCol="false" tIns="0" lIns="0" bIns="0" rIns="0">
            <a:spAutoFit/>
          </a:bodyPr>
          <a:lstStyle/>
          <a:p>
            <a:pPr algn="just" marL="0" indent="0" lvl="0">
              <a:lnSpc>
                <a:spcPts val="4039"/>
              </a:lnSpc>
              <a:spcBef>
                <a:spcPct val="0"/>
              </a:spcBef>
            </a:pPr>
            <a:r>
              <a:rPr lang="en-US" sz="2885" spc="-57">
                <a:solidFill>
                  <a:srgbClr val="051D40"/>
                </a:solidFill>
                <a:latin typeface="Poppins"/>
                <a:ea typeface="Poppins"/>
                <a:cs typeface="Poppins"/>
                <a:sym typeface="Poppins"/>
              </a:rPr>
              <a:t>This section discusses Progressive Learning in this research, which structures learning materials from simple to complex based on the learner’s abilities. In gamification, it enables adaptive elements like levels, challenges, and rewards to gradually enhance competencies without overwhelming learners, supporting a dynamic learning experience.</a:t>
            </a:r>
          </a:p>
        </p:txBody>
      </p:sp>
      <p:sp>
        <p:nvSpPr>
          <p:cNvPr name="Freeform 10" id="10"/>
          <p:cNvSpPr/>
          <p:nvPr/>
        </p:nvSpPr>
        <p:spPr>
          <a:xfrm flipH="false" flipV="false" rot="0">
            <a:off x="2247875" y="6734193"/>
            <a:ext cx="12669456" cy="3010059"/>
          </a:xfrm>
          <a:custGeom>
            <a:avLst/>
            <a:gdLst/>
            <a:ahLst/>
            <a:cxnLst/>
            <a:rect r="r" b="b" t="t" l="l"/>
            <a:pathLst>
              <a:path h="3010059" w="12669456">
                <a:moveTo>
                  <a:pt x="0" y="0"/>
                </a:moveTo>
                <a:lnTo>
                  <a:pt x="12669456" y="0"/>
                </a:lnTo>
                <a:lnTo>
                  <a:pt x="12669456" y="3010059"/>
                </a:lnTo>
                <a:lnTo>
                  <a:pt x="0" y="3010059"/>
                </a:lnTo>
                <a:lnTo>
                  <a:pt x="0" y="0"/>
                </a:lnTo>
                <a:close/>
              </a:path>
            </a:pathLst>
          </a:custGeom>
          <a:blipFill>
            <a:blip r:embed="rId3"/>
            <a:stretch>
              <a:fillRect l="0" t="0" r="0" b="0"/>
            </a:stretch>
          </a:blipFill>
        </p:spPr>
      </p:sp>
      <p:sp>
        <p:nvSpPr>
          <p:cNvPr name="TextBox 11" id="11"/>
          <p:cNvSpPr txBox="true"/>
          <p:nvPr/>
        </p:nvSpPr>
        <p:spPr>
          <a:xfrm rot="0">
            <a:off x="2247875" y="998957"/>
            <a:ext cx="13792250" cy="1094739"/>
          </a:xfrm>
          <a:prstGeom prst="rect">
            <a:avLst/>
          </a:prstGeom>
        </p:spPr>
        <p:txBody>
          <a:bodyPr anchor="t" rtlCol="false" tIns="0" lIns="0" bIns="0" rIns="0">
            <a:spAutoFit/>
          </a:bodyPr>
          <a:lstStyle/>
          <a:p>
            <a:pPr algn="l">
              <a:lnSpc>
                <a:spcPts val="8960"/>
              </a:lnSpc>
              <a:spcBef>
                <a:spcPct val="0"/>
              </a:spcBef>
            </a:pPr>
            <a:r>
              <a:rPr lang="en-US" sz="6400">
                <a:solidFill>
                  <a:srgbClr val="051D40"/>
                </a:solidFill>
                <a:latin typeface="Open Sans Extra Bold"/>
                <a:ea typeface="Open Sans Extra Bold"/>
                <a:cs typeface="Open Sans Extra Bold"/>
                <a:sym typeface="Open Sans Extra Bold"/>
              </a:rPr>
              <a:t>Analysis of Progressive Learning</a:t>
            </a:r>
          </a:p>
        </p:txBody>
      </p:sp>
      <p:sp>
        <p:nvSpPr>
          <p:cNvPr name="TextBox 12" id="12"/>
          <p:cNvSpPr txBox="true"/>
          <p:nvPr/>
        </p:nvSpPr>
        <p:spPr>
          <a:xfrm rot="0">
            <a:off x="2247875" y="5828333"/>
            <a:ext cx="15543880" cy="905860"/>
          </a:xfrm>
          <a:prstGeom prst="rect">
            <a:avLst/>
          </a:prstGeom>
        </p:spPr>
        <p:txBody>
          <a:bodyPr anchor="t" rtlCol="false" tIns="0" lIns="0" bIns="0" rIns="0">
            <a:spAutoFit/>
          </a:bodyPr>
          <a:lstStyle/>
          <a:p>
            <a:pPr algn="l">
              <a:lnSpc>
                <a:spcPts val="3620"/>
              </a:lnSpc>
            </a:pPr>
            <a:r>
              <a:rPr lang="en-US" sz="2586">
                <a:solidFill>
                  <a:srgbClr val="051D40"/>
                </a:solidFill>
                <a:latin typeface="Open Sans Extra Bold"/>
                <a:ea typeface="Open Sans Extra Bold"/>
                <a:cs typeface="Open Sans Extra Bold"/>
                <a:sym typeface="Open Sans Extra Bold"/>
              </a:rPr>
              <a:t>Benefits and Challenges of Progressive Learning in Gamification</a:t>
            </a:r>
          </a:p>
          <a:p>
            <a:pPr algn="l">
              <a:lnSpc>
                <a:spcPts val="3620"/>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TextBox 9" id="9"/>
          <p:cNvSpPr txBox="true"/>
          <p:nvPr/>
        </p:nvSpPr>
        <p:spPr>
          <a:xfrm rot="0">
            <a:off x="2569160" y="3153439"/>
            <a:ext cx="12651963" cy="5421745"/>
          </a:xfrm>
          <a:prstGeom prst="rect">
            <a:avLst/>
          </a:prstGeom>
        </p:spPr>
        <p:txBody>
          <a:bodyPr anchor="t" rtlCol="false" tIns="0" lIns="0" bIns="0" rIns="0">
            <a:spAutoFit/>
          </a:bodyPr>
          <a:lstStyle/>
          <a:p>
            <a:pPr algn="just" marL="0" indent="0" lvl="0">
              <a:lnSpc>
                <a:spcPts val="6211"/>
              </a:lnSpc>
            </a:pPr>
            <a:r>
              <a:rPr lang="en-US" sz="3252" spc="-65">
                <a:solidFill>
                  <a:srgbClr val="051D40"/>
                </a:solidFill>
                <a:latin typeface="Poppins"/>
                <a:ea typeface="Poppins"/>
                <a:cs typeface="Poppins"/>
                <a:sym typeface="Poppins"/>
              </a:rPr>
              <a:t>Serious games are games designed with purposes beyond entertainment, such as education, training, or skill development. In educational gamification, serious games integrate game elements to create engaging, interactive, and practical learning experiences. Features like simulations, challenges, and real-time feedback help learners apply concepts in real-world or realistic environments.</a:t>
            </a:r>
          </a:p>
        </p:txBody>
      </p:sp>
      <p:sp>
        <p:nvSpPr>
          <p:cNvPr name="TextBox 10" id="10"/>
          <p:cNvSpPr txBox="true"/>
          <p:nvPr/>
        </p:nvSpPr>
        <p:spPr>
          <a:xfrm rot="0">
            <a:off x="2569160" y="1134689"/>
            <a:ext cx="11220487" cy="111125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Analysis of Serious Games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3452125" y="313896"/>
            <a:ext cx="6760246" cy="1244690"/>
          </a:xfrm>
          <a:prstGeom prst="rect">
            <a:avLst/>
          </a:prstGeom>
        </p:spPr>
        <p:txBody>
          <a:bodyPr anchor="t" rtlCol="false" tIns="0" lIns="0" bIns="0" rIns="0">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OUTLINE</a:t>
            </a:r>
          </a:p>
        </p:txBody>
      </p:sp>
      <p:grpSp>
        <p:nvGrpSpPr>
          <p:cNvPr name="Group 6" id="6"/>
          <p:cNvGrpSpPr/>
          <p:nvPr/>
        </p:nvGrpSpPr>
        <p:grpSpPr>
          <a:xfrm rot="0">
            <a:off x="-1867766" y="-1614217"/>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1796731" y="447246"/>
            <a:ext cx="5972616" cy="9392508"/>
          </a:xfrm>
          <a:custGeom>
            <a:avLst/>
            <a:gdLst/>
            <a:ahLst/>
            <a:cxnLst/>
            <a:rect r="r" b="b" t="t" l="l"/>
            <a:pathLst>
              <a:path h="9392508" w="5972616">
                <a:moveTo>
                  <a:pt x="0" y="0"/>
                </a:moveTo>
                <a:lnTo>
                  <a:pt x="5972616" y="0"/>
                </a:lnTo>
                <a:lnTo>
                  <a:pt x="5972616" y="9392508"/>
                </a:lnTo>
                <a:lnTo>
                  <a:pt x="0" y="9392508"/>
                </a:lnTo>
                <a:lnTo>
                  <a:pt x="0" y="0"/>
                </a:lnTo>
                <a:close/>
              </a:path>
            </a:pathLst>
          </a:custGeom>
          <a:blipFill>
            <a:blip r:embed="rId2"/>
            <a:stretch>
              <a:fillRect l="-2387" t="0" r="-2387" b="0"/>
            </a:stretch>
          </a:blipFill>
        </p:spPr>
      </p:sp>
      <p:sp>
        <p:nvSpPr>
          <p:cNvPr name="TextBox 10" id="10"/>
          <p:cNvSpPr txBox="true"/>
          <p:nvPr/>
        </p:nvSpPr>
        <p:spPr>
          <a:xfrm rot="0">
            <a:off x="1551620" y="2587560"/>
            <a:ext cx="7592380" cy="629842"/>
          </a:xfrm>
          <a:prstGeom prst="rect">
            <a:avLst/>
          </a:prstGeom>
        </p:spPr>
        <p:txBody>
          <a:bodyPr anchor="t" rtlCol="false" tIns="0" lIns="0" bIns="0" rIns="0">
            <a:spAutoFit/>
          </a:bodyPr>
          <a:lstStyle/>
          <a:p>
            <a:pPr algn="just" marL="723597" indent="-361799" lvl="1">
              <a:lnSpc>
                <a:spcPts val="5362"/>
              </a:lnSpc>
              <a:buAutoNum type="arabicPeriod" startAt="1"/>
            </a:pPr>
            <a:r>
              <a:rPr lang="en-US" sz="3351">
                <a:solidFill>
                  <a:srgbClr val="0B1320"/>
                </a:solidFill>
                <a:latin typeface="League Spartan"/>
                <a:ea typeface="League Spartan"/>
                <a:cs typeface="League Spartan"/>
                <a:sym typeface="League Spartan"/>
              </a:rPr>
              <a:t> Background</a:t>
            </a:r>
          </a:p>
        </p:txBody>
      </p:sp>
      <p:sp>
        <p:nvSpPr>
          <p:cNvPr name="TextBox 11" id="11"/>
          <p:cNvSpPr txBox="true"/>
          <p:nvPr/>
        </p:nvSpPr>
        <p:spPr>
          <a:xfrm rot="0">
            <a:off x="1867766" y="3248358"/>
            <a:ext cx="5880759" cy="629842"/>
          </a:xfrm>
          <a:prstGeom prst="rect">
            <a:avLst/>
          </a:prstGeom>
        </p:spPr>
        <p:txBody>
          <a:bodyPr anchor="t" rtlCol="false" tIns="0" lIns="0" bIns="0" rIns="0">
            <a:spAutoFit/>
          </a:bodyPr>
          <a:lstStyle/>
          <a:p>
            <a:pPr algn="just">
              <a:lnSpc>
                <a:spcPts val="5362"/>
              </a:lnSpc>
            </a:pPr>
            <a:r>
              <a:rPr lang="en-US" sz="3351">
                <a:solidFill>
                  <a:srgbClr val="0B1320"/>
                </a:solidFill>
                <a:latin typeface="League Spartan"/>
                <a:ea typeface="League Spartan"/>
                <a:cs typeface="League Spartan"/>
                <a:sym typeface="League Spartan"/>
              </a:rPr>
              <a:t>2. Research Question</a:t>
            </a:r>
          </a:p>
        </p:txBody>
      </p:sp>
      <p:sp>
        <p:nvSpPr>
          <p:cNvPr name="TextBox 12" id="12"/>
          <p:cNvSpPr txBox="true"/>
          <p:nvPr/>
        </p:nvSpPr>
        <p:spPr>
          <a:xfrm rot="0">
            <a:off x="1551620" y="3906775"/>
            <a:ext cx="7592380" cy="629842"/>
          </a:xfrm>
          <a:prstGeom prst="rect">
            <a:avLst/>
          </a:prstGeom>
        </p:spPr>
        <p:txBody>
          <a:bodyPr anchor="t" rtlCol="false" tIns="0" lIns="0" bIns="0" rIns="0">
            <a:spAutoFit/>
          </a:bodyPr>
          <a:lstStyle/>
          <a:p>
            <a:pPr algn="just">
              <a:lnSpc>
                <a:spcPts val="5362"/>
              </a:lnSpc>
            </a:pPr>
            <a:r>
              <a:rPr lang="en-US" sz="3351">
                <a:solidFill>
                  <a:srgbClr val="0B1320"/>
                </a:solidFill>
                <a:latin typeface="League Spartan"/>
                <a:ea typeface="League Spartan"/>
                <a:cs typeface="League Spartan"/>
                <a:sym typeface="League Spartan"/>
              </a:rPr>
              <a:t>   3. Research Purpose</a:t>
            </a:r>
          </a:p>
        </p:txBody>
      </p:sp>
      <p:sp>
        <p:nvSpPr>
          <p:cNvPr name="TextBox 13" id="13"/>
          <p:cNvSpPr txBox="true"/>
          <p:nvPr/>
        </p:nvSpPr>
        <p:spPr>
          <a:xfrm rot="0">
            <a:off x="1867766" y="4565192"/>
            <a:ext cx="7592380" cy="629842"/>
          </a:xfrm>
          <a:prstGeom prst="rect">
            <a:avLst/>
          </a:prstGeom>
        </p:spPr>
        <p:txBody>
          <a:bodyPr anchor="t" rtlCol="false" tIns="0" lIns="0" bIns="0" rIns="0">
            <a:spAutoFit/>
          </a:bodyPr>
          <a:lstStyle/>
          <a:p>
            <a:pPr algn="just">
              <a:lnSpc>
                <a:spcPts val="5362"/>
              </a:lnSpc>
            </a:pPr>
            <a:r>
              <a:rPr lang="en-US" sz="3351">
                <a:solidFill>
                  <a:srgbClr val="0B1320"/>
                </a:solidFill>
                <a:latin typeface="League Spartan"/>
                <a:ea typeface="League Spartan"/>
                <a:cs typeface="League Spartan"/>
                <a:sym typeface="League Spartan"/>
              </a:rPr>
              <a:t>4. Literature</a:t>
            </a:r>
          </a:p>
        </p:txBody>
      </p:sp>
      <p:sp>
        <p:nvSpPr>
          <p:cNvPr name="Freeform 14" id="14"/>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3"/>
            <a:stretch>
              <a:fillRect l="0" t="0" r="0" b="0"/>
            </a:stretch>
          </a:blipFill>
        </p:spPr>
      </p:sp>
      <p:sp>
        <p:nvSpPr>
          <p:cNvPr name="TextBox 15" id="15"/>
          <p:cNvSpPr txBox="true"/>
          <p:nvPr/>
        </p:nvSpPr>
        <p:spPr>
          <a:xfrm rot="0">
            <a:off x="1867766" y="5223609"/>
            <a:ext cx="7592380" cy="629842"/>
          </a:xfrm>
          <a:prstGeom prst="rect">
            <a:avLst/>
          </a:prstGeom>
        </p:spPr>
        <p:txBody>
          <a:bodyPr anchor="t" rtlCol="false" tIns="0" lIns="0" bIns="0" rIns="0">
            <a:spAutoFit/>
          </a:bodyPr>
          <a:lstStyle/>
          <a:p>
            <a:pPr algn="just">
              <a:lnSpc>
                <a:spcPts val="5362"/>
              </a:lnSpc>
            </a:pPr>
            <a:r>
              <a:rPr lang="en-US" sz="3351">
                <a:solidFill>
                  <a:srgbClr val="0B1320"/>
                </a:solidFill>
                <a:latin typeface="League Spartan"/>
                <a:ea typeface="League Spartan"/>
                <a:cs typeface="League Spartan"/>
                <a:sym typeface="League Spartan"/>
              </a:rPr>
              <a:t>5. Scope</a:t>
            </a:r>
          </a:p>
        </p:txBody>
      </p:sp>
      <p:sp>
        <p:nvSpPr>
          <p:cNvPr name="TextBox 16" id="16"/>
          <p:cNvSpPr txBox="true"/>
          <p:nvPr/>
        </p:nvSpPr>
        <p:spPr>
          <a:xfrm rot="0">
            <a:off x="1867766" y="7857276"/>
            <a:ext cx="7592380" cy="629842"/>
          </a:xfrm>
          <a:prstGeom prst="rect">
            <a:avLst/>
          </a:prstGeom>
        </p:spPr>
        <p:txBody>
          <a:bodyPr anchor="t" rtlCol="false" tIns="0" lIns="0" bIns="0" rIns="0">
            <a:spAutoFit/>
          </a:bodyPr>
          <a:lstStyle/>
          <a:p>
            <a:pPr algn="just">
              <a:lnSpc>
                <a:spcPts val="5362"/>
              </a:lnSpc>
            </a:pPr>
            <a:r>
              <a:rPr lang="en-US" sz="3351">
                <a:solidFill>
                  <a:srgbClr val="0B1320"/>
                </a:solidFill>
                <a:latin typeface="League Spartan"/>
                <a:ea typeface="League Spartan"/>
                <a:cs typeface="League Spartan"/>
                <a:sym typeface="League Spartan"/>
              </a:rPr>
              <a:t>9. Implementation</a:t>
            </a:r>
          </a:p>
        </p:txBody>
      </p:sp>
      <p:sp>
        <p:nvSpPr>
          <p:cNvPr name="TextBox 17" id="17"/>
          <p:cNvSpPr txBox="true"/>
          <p:nvPr/>
        </p:nvSpPr>
        <p:spPr>
          <a:xfrm rot="0">
            <a:off x="1867766" y="7198859"/>
            <a:ext cx="7592380" cy="629842"/>
          </a:xfrm>
          <a:prstGeom prst="rect">
            <a:avLst/>
          </a:prstGeom>
        </p:spPr>
        <p:txBody>
          <a:bodyPr anchor="t" rtlCol="false" tIns="0" lIns="0" bIns="0" rIns="0">
            <a:spAutoFit/>
          </a:bodyPr>
          <a:lstStyle/>
          <a:p>
            <a:pPr algn="just">
              <a:lnSpc>
                <a:spcPts val="5362"/>
              </a:lnSpc>
            </a:pPr>
            <a:r>
              <a:rPr lang="en-US" sz="3351">
                <a:solidFill>
                  <a:srgbClr val="0B1320"/>
                </a:solidFill>
                <a:latin typeface="League Spartan"/>
                <a:ea typeface="League Spartan"/>
                <a:cs typeface="League Spartan"/>
                <a:sym typeface="League Spartan"/>
              </a:rPr>
              <a:t>8. Design</a:t>
            </a:r>
          </a:p>
        </p:txBody>
      </p:sp>
      <p:sp>
        <p:nvSpPr>
          <p:cNvPr name="TextBox 18" id="18"/>
          <p:cNvSpPr txBox="true"/>
          <p:nvPr/>
        </p:nvSpPr>
        <p:spPr>
          <a:xfrm rot="0">
            <a:off x="1867766" y="5882026"/>
            <a:ext cx="7592380" cy="629842"/>
          </a:xfrm>
          <a:prstGeom prst="rect">
            <a:avLst/>
          </a:prstGeom>
        </p:spPr>
        <p:txBody>
          <a:bodyPr anchor="t" rtlCol="false" tIns="0" lIns="0" bIns="0" rIns="0">
            <a:spAutoFit/>
          </a:bodyPr>
          <a:lstStyle/>
          <a:p>
            <a:pPr algn="just">
              <a:lnSpc>
                <a:spcPts val="5362"/>
              </a:lnSpc>
            </a:pPr>
            <a:r>
              <a:rPr lang="en-US" sz="3351">
                <a:solidFill>
                  <a:srgbClr val="0B1320"/>
                </a:solidFill>
                <a:latin typeface="League Spartan"/>
                <a:ea typeface="League Spartan"/>
                <a:cs typeface="League Spartan"/>
                <a:sym typeface="League Spartan"/>
              </a:rPr>
              <a:t>6. Research Method</a:t>
            </a:r>
          </a:p>
        </p:txBody>
      </p:sp>
      <p:sp>
        <p:nvSpPr>
          <p:cNvPr name="TextBox 19" id="19"/>
          <p:cNvSpPr txBox="true"/>
          <p:nvPr/>
        </p:nvSpPr>
        <p:spPr>
          <a:xfrm rot="0">
            <a:off x="1867766" y="6540442"/>
            <a:ext cx="7592380" cy="629842"/>
          </a:xfrm>
          <a:prstGeom prst="rect">
            <a:avLst/>
          </a:prstGeom>
        </p:spPr>
        <p:txBody>
          <a:bodyPr anchor="t" rtlCol="false" tIns="0" lIns="0" bIns="0" rIns="0">
            <a:spAutoFit/>
          </a:bodyPr>
          <a:lstStyle/>
          <a:p>
            <a:pPr algn="just">
              <a:lnSpc>
                <a:spcPts val="5362"/>
              </a:lnSpc>
            </a:pPr>
            <a:r>
              <a:rPr lang="en-US" sz="3351">
                <a:solidFill>
                  <a:srgbClr val="0B1320"/>
                </a:solidFill>
                <a:latin typeface="League Spartan"/>
                <a:ea typeface="League Spartan"/>
                <a:cs typeface="League Spartan"/>
                <a:sym typeface="League Spartan"/>
              </a:rPr>
              <a:t>7. Analysis</a:t>
            </a:r>
          </a:p>
        </p:txBody>
      </p:sp>
      <p:sp>
        <p:nvSpPr>
          <p:cNvPr name="TextBox 20" id="20"/>
          <p:cNvSpPr txBox="true"/>
          <p:nvPr/>
        </p:nvSpPr>
        <p:spPr>
          <a:xfrm rot="0">
            <a:off x="1867766" y="8515693"/>
            <a:ext cx="7592380" cy="629842"/>
          </a:xfrm>
          <a:prstGeom prst="rect">
            <a:avLst/>
          </a:prstGeom>
        </p:spPr>
        <p:txBody>
          <a:bodyPr anchor="t" rtlCol="false" tIns="0" lIns="0" bIns="0" rIns="0">
            <a:spAutoFit/>
          </a:bodyPr>
          <a:lstStyle/>
          <a:p>
            <a:pPr algn="just">
              <a:lnSpc>
                <a:spcPts val="5362"/>
              </a:lnSpc>
            </a:pPr>
            <a:r>
              <a:rPr lang="en-US" sz="3351">
                <a:solidFill>
                  <a:srgbClr val="0B1320"/>
                </a:solidFill>
                <a:latin typeface="League Spartan"/>
                <a:ea typeface="League Spartan"/>
                <a:cs typeface="League Spartan"/>
                <a:sym typeface="League Spartan"/>
              </a:rPr>
              <a:t>10. Result and Disscussion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841218" y="4565021"/>
            <a:ext cx="15129261" cy="1835913"/>
          </a:xfrm>
          <a:prstGeom prst="rect">
            <a:avLst/>
          </a:prstGeom>
        </p:spPr>
        <p:txBody>
          <a:bodyPr anchor="t" rtlCol="false" tIns="0" lIns="0" bIns="0" rIns="0">
            <a:spAutoFit/>
          </a:bodyPr>
          <a:lstStyle/>
          <a:p>
            <a:pPr algn="just" marL="0" indent="0" lvl="0">
              <a:lnSpc>
                <a:spcPts val="4894"/>
              </a:lnSpc>
            </a:pPr>
            <a:r>
              <a:rPr lang="en-US" sz="2812" spc="-56">
                <a:solidFill>
                  <a:srgbClr val="051D40"/>
                </a:solidFill>
                <a:latin typeface="Poppins"/>
                <a:ea typeface="Poppins"/>
                <a:cs typeface="Poppins"/>
                <a:sym typeface="Poppins"/>
              </a:rPr>
              <a:t>Evaluation is conducted to measure how effectively the gamification system supports the learning process and enhances student motivation and engagement. In this study, the evaluation method used is: </a:t>
            </a:r>
            <a:r>
              <a:rPr lang="en-US" b="true" sz="2812" spc="-56">
                <a:solidFill>
                  <a:srgbClr val="051D40"/>
                </a:solidFill>
                <a:latin typeface="Poppins Bold"/>
                <a:ea typeface="Poppins Bold"/>
                <a:cs typeface="Poppins Bold"/>
                <a:sym typeface="Poppins Bold"/>
              </a:rPr>
              <a:t>User Satisfaction Survey</a:t>
            </a:r>
          </a:p>
        </p:txBody>
      </p:sp>
      <p:sp>
        <p:nvSpPr>
          <p:cNvPr name="TextBox 9" id="9"/>
          <p:cNvSpPr txBox="true"/>
          <p:nvPr/>
        </p:nvSpPr>
        <p:spPr>
          <a:xfrm rot="0">
            <a:off x="2569160" y="1134689"/>
            <a:ext cx="11220487" cy="111125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Analysis of Evaluation</a:t>
            </a:r>
          </a:p>
        </p:txBody>
      </p:sp>
      <p:sp>
        <p:nvSpPr>
          <p:cNvPr name="Freeform 10" id="10"/>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23354B"/>
        </a:solidFill>
      </p:bgPr>
    </p:bg>
    <p:spTree>
      <p:nvGrpSpPr>
        <p:cNvPr id="1" name=""/>
        <p:cNvGrpSpPr/>
        <p:nvPr/>
      </p:nvGrpSpPr>
      <p:grpSpPr>
        <a:xfrm>
          <a:off x="0" y="0"/>
          <a:ext cx="0" cy="0"/>
          <a:chOff x="0" y="0"/>
          <a:chExt cx="0" cy="0"/>
        </a:xfrm>
      </p:grpSpPr>
      <p:sp>
        <p:nvSpPr>
          <p:cNvPr name="Freeform 2" id="2"/>
          <p:cNvSpPr/>
          <p:nvPr/>
        </p:nvSpPr>
        <p:spPr>
          <a:xfrm flipH="false" flipV="false" rot="0">
            <a:off x="15537499" y="408799"/>
            <a:ext cx="1487448" cy="1929472"/>
          </a:xfrm>
          <a:custGeom>
            <a:avLst/>
            <a:gdLst/>
            <a:ahLst/>
            <a:cxnLst/>
            <a:rect r="r" b="b" t="t" l="l"/>
            <a:pathLst>
              <a:path h="1929472" w="1487448">
                <a:moveTo>
                  <a:pt x="0" y="0"/>
                </a:moveTo>
                <a:lnTo>
                  <a:pt x="1487447" y="0"/>
                </a:lnTo>
                <a:lnTo>
                  <a:pt x="1487447" y="1929472"/>
                </a:lnTo>
                <a:lnTo>
                  <a:pt x="0" y="1929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7293" y="7753458"/>
            <a:ext cx="1487448" cy="1929472"/>
          </a:xfrm>
          <a:custGeom>
            <a:avLst/>
            <a:gdLst/>
            <a:ahLst/>
            <a:cxnLst/>
            <a:rect r="r" b="b" t="t" l="l"/>
            <a:pathLst>
              <a:path h="1929472" w="1487448">
                <a:moveTo>
                  <a:pt x="0" y="0"/>
                </a:moveTo>
                <a:lnTo>
                  <a:pt x="1487448" y="0"/>
                </a:lnTo>
                <a:lnTo>
                  <a:pt x="1487448" y="1929473"/>
                </a:lnTo>
                <a:lnTo>
                  <a:pt x="0" y="19294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892260" y="845119"/>
            <a:ext cx="764962" cy="2168706"/>
          </a:xfrm>
          <a:custGeom>
            <a:avLst/>
            <a:gdLst/>
            <a:ahLst/>
            <a:cxnLst/>
            <a:rect r="r" b="b" t="t" l="l"/>
            <a:pathLst>
              <a:path h="2168706" w="764962">
                <a:moveTo>
                  <a:pt x="0" y="0"/>
                </a:moveTo>
                <a:lnTo>
                  <a:pt x="764962" y="0"/>
                </a:lnTo>
                <a:lnTo>
                  <a:pt x="764962" y="2168707"/>
                </a:lnTo>
                <a:lnTo>
                  <a:pt x="0" y="21687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155018" y="7251361"/>
            <a:ext cx="764962" cy="2168706"/>
          </a:xfrm>
          <a:custGeom>
            <a:avLst/>
            <a:gdLst/>
            <a:ahLst/>
            <a:cxnLst/>
            <a:rect r="r" b="b" t="t" l="l"/>
            <a:pathLst>
              <a:path h="2168706" w="764962">
                <a:moveTo>
                  <a:pt x="764961" y="2168706"/>
                </a:moveTo>
                <a:lnTo>
                  <a:pt x="0" y="2168706"/>
                </a:lnTo>
                <a:lnTo>
                  <a:pt x="0" y="0"/>
                </a:lnTo>
                <a:lnTo>
                  <a:pt x="764961" y="0"/>
                </a:lnTo>
                <a:lnTo>
                  <a:pt x="764961" y="216870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7696730" y="4525963"/>
            <a:ext cx="2894540" cy="1111250"/>
          </a:xfrm>
          <a:prstGeom prst="rect">
            <a:avLst/>
          </a:prstGeom>
        </p:spPr>
        <p:txBody>
          <a:bodyPr anchor="t" rtlCol="false" tIns="0" lIns="0" bIns="0" rIns="0">
            <a:spAutoFit/>
          </a:bodyPr>
          <a:lstStyle/>
          <a:p>
            <a:pPr algn="l">
              <a:lnSpc>
                <a:spcPts val="9100"/>
              </a:lnSpc>
              <a:spcBef>
                <a:spcPct val="0"/>
              </a:spcBef>
            </a:pPr>
            <a:r>
              <a:rPr lang="en-US" sz="6500">
                <a:solidFill>
                  <a:srgbClr val="FDFDFD"/>
                </a:solidFill>
                <a:latin typeface="Open Sans Extra Bold"/>
                <a:ea typeface="Open Sans Extra Bold"/>
                <a:cs typeface="Open Sans Extra Bold"/>
                <a:sym typeface="Open Sans Extra Bold"/>
              </a:rPr>
              <a:t>Design</a:t>
            </a:r>
          </a:p>
        </p:txBody>
      </p:sp>
      <p:sp>
        <p:nvSpPr>
          <p:cNvPr name="Freeform 7" id="7"/>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6"/>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6" id="6"/>
          <p:cNvSpPr/>
          <p:nvPr/>
        </p:nvSpPr>
        <p:spPr>
          <a:xfrm flipH="false" flipV="false" rot="0">
            <a:off x="7096268" y="1349667"/>
            <a:ext cx="4546868" cy="8937333"/>
          </a:xfrm>
          <a:custGeom>
            <a:avLst/>
            <a:gdLst/>
            <a:ahLst/>
            <a:cxnLst/>
            <a:rect r="r" b="b" t="t" l="l"/>
            <a:pathLst>
              <a:path h="8937333" w="4546868">
                <a:moveTo>
                  <a:pt x="0" y="0"/>
                </a:moveTo>
                <a:lnTo>
                  <a:pt x="4546868" y="0"/>
                </a:lnTo>
                <a:lnTo>
                  <a:pt x="4546868" y="8937333"/>
                </a:lnTo>
                <a:lnTo>
                  <a:pt x="0" y="8937333"/>
                </a:lnTo>
                <a:lnTo>
                  <a:pt x="0" y="0"/>
                </a:lnTo>
                <a:close/>
              </a:path>
            </a:pathLst>
          </a:custGeom>
          <a:blipFill>
            <a:blip r:embed="rId3"/>
            <a:stretch>
              <a:fillRect l="0" t="0" r="0" b="0"/>
            </a:stretch>
          </a:blipFill>
        </p:spPr>
      </p:sp>
      <p:sp>
        <p:nvSpPr>
          <p:cNvPr name="TextBox 7" id="7"/>
          <p:cNvSpPr txBox="true"/>
          <p:nvPr/>
        </p:nvSpPr>
        <p:spPr>
          <a:xfrm rot="0">
            <a:off x="6225601" y="219367"/>
            <a:ext cx="7602407" cy="111125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Research Design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6" id="6"/>
          <p:cNvSpPr/>
          <p:nvPr/>
        </p:nvSpPr>
        <p:spPr>
          <a:xfrm flipH="false" flipV="false" rot="0">
            <a:off x="7340589" y="2943431"/>
            <a:ext cx="5178503" cy="7046548"/>
          </a:xfrm>
          <a:custGeom>
            <a:avLst/>
            <a:gdLst/>
            <a:ahLst/>
            <a:cxnLst/>
            <a:rect r="r" b="b" t="t" l="l"/>
            <a:pathLst>
              <a:path h="7046548" w="5178503">
                <a:moveTo>
                  <a:pt x="0" y="0"/>
                </a:moveTo>
                <a:lnTo>
                  <a:pt x="5178503" y="0"/>
                </a:lnTo>
                <a:lnTo>
                  <a:pt x="5178503" y="7046548"/>
                </a:lnTo>
                <a:lnTo>
                  <a:pt x="0" y="7046548"/>
                </a:lnTo>
                <a:lnTo>
                  <a:pt x="0" y="0"/>
                </a:lnTo>
                <a:close/>
              </a:path>
            </a:pathLst>
          </a:custGeom>
          <a:blipFill>
            <a:blip r:embed="rId3"/>
            <a:stretch>
              <a:fillRect l="0" t="0" r="0" b="0"/>
            </a:stretch>
          </a:blipFill>
        </p:spPr>
      </p:sp>
      <p:sp>
        <p:nvSpPr>
          <p:cNvPr name="TextBox 7" id="7"/>
          <p:cNvSpPr txBox="true"/>
          <p:nvPr/>
        </p:nvSpPr>
        <p:spPr>
          <a:xfrm rot="0">
            <a:off x="6225601" y="219367"/>
            <a:ext cx="7602407" cy="3416300"/>
          </a:xfrm>
          <a:prstGeom prst="rect">
            <a:avLst/>
          </a:prstGeom>
        </p:spPr>
        <p:txBody>
          <a:bodyPr anchor="t" rtlCol="false" tIns="0" lIns="0" bIns="0" rIns="0">
            <a:spAutoFit/>
          </a:bodyPr>
          <a:lstStyle/>
          <a:p>
            <a:pPr algn="ctr">
              <a:lnSpc>
                <a:spcPts val="9100"/>
              </a:lnSpc>
            </a:pPr>
            <a:r>
              <a:rPr lang="en-US" sz="6500">
                <a:solidFill>
                  <a:srgbClr val="051D40"/>
                </a:solidFill>
                <a:latin typeface="Open Sans Extra Bold"/>
                <a:ea typeface="Open Sans Extra Bold"/>
                <a:cs typeface="Open Sans Extra Bold"/>
                <a:sym typeface="Open Sans Extra Bold"/>
              </a:rPr>
              <a:t>Generate Question Flow</a:t>
            </a:r>
          </a:p>
          <a:p>
            <a:pPr algn="ctr">
              <a:lnSpc>
                <a:spcPts val="9100"/>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7179313" y="1200797"/>
            <a:ext cx="3929375" cy="8981428"/>
          </a:xfrm>
          <a:custGeom>
            <a:avLst/>
            <a:gdLst/>
            <a:ahLst/>
            <a:cxnLst/>
            <a:rect r="r" b="b" t="t" l="l"/>
            <a:pathLst>
              <a:path h="8981428" w="3929375">
                <a:moveTo>
                  <a:pt x="0" y="0"/>
                </a:moveTo>
                <a:lnTo>
                  <a:pt x="3929374" y="0"/>
                </a:lnTo>
                <a:lnTo>
                  <a:pt x="3929374" y="8981428"/>
                </a:lnTo>
                <a:lnTo>
                  <a:pt x="0" y="8981428"/>
                </a:lnTo>
                <a:lnTo>
                  <a:pt x="0" y="0"/>
                </a:lnTo>
                <a:close/>
              </a:path>
            </a:pathLst>
          </a:custGeom>
          <a:blipFill>
            <a:blip r:embed="rId3"/>
            <a:stretch>
              <a:fillRect l="0" t="0" r="0" b="0"/>
            </a:stretch>
          </a:blipFill>
        </p:spPr>
      </p:sp>
      <p:sp>
        <p:nvSpPr>
          <p:cNvPr name="TextBox 10" id="10"/>
          <p:cNvSpPr txBox="true"/>
          <p:nvPr/>
        </p:nvSpPr>
        <p:spPr>
          <a:xfrm rot="0">
            <a:off x="3084973" y="38392"/>
            <a:ext cx="12635602" cy="962659"/>
          </a:xfrm>
          <a:prstGeom prst="rect">
            <a:avLst/>
          </a:prstGeom>
        </p:spPr>
        <p:txBody>
          <a:bodyPr anchor="t" rtlCol="false" tIns="0" lIns="0" bIns="0" rIns="0">
            <a:spAutoFit/>
          </a:bodyPr>
          <a:lstStyle/>
          <a:p>
            <a:pPr algn="l">
              <a:lnSpc>
                <a:spcPts val="7840"/>
              </a:lnSpc>
              <a:spcBef>
                <a:spcPct val="0"/>
              </a:spcBef>
            </a:pPr>
            <a:r>
              <a:rPr lang="en-US" sz="5600">
                <a:solidFill>
                  <a:srgbClr val="051D40"/>
                </a:solidFill>
                <a:latin typeface="Open Sans Extra Bold"/>
                <a:ea typeface="Open Sans Extra Bold"/>
                <a:cs typeface="Open Sans Extra Bold"/>
                <a:sym typeface="Open Sans Extra Bold"/>
              </a:rPr>
              <a:t>Application Design Admin (Dosen)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6967859" y="1554493"/>
            <a:ext cx="4352281" cy="8406310"/>
          </a:xfrm>
          <a:custGeom>
            <a:avLst/>
            <a:gdLst/>
            <a:ahLst/>
            <a:cxnLst/>
            <a:rect r="r" b="b" t="t" l="l"/>
            <a:pathLst>
              <a:path h="8406310" w="4352281">
                <a:moveTo>
                  <a:pt x="0" y="0"/>
                </a:moveTo>
                <a:lnTo>
                  <a:pt x="4352282" y="0"/>
                </a:lnTo>
                <a:lnTo>
                  <a:pt x="4352282" y="8406311"/>
                </a:lnTo>
                <a:lnTo>
                  <a:pt x="0" y="8406311"/>
                </a:lnTo>
                <a:lnTo>
                  <a:pt x="0" y="0"/>
                </a:lnTo>
                <a:close/>
              </a:path>
            </a:pathLst>
          </a:custGeom>
          <a:blipFill>
            <a:blip r:embed="rId3"/>
            <a:stretch>
              <a:fillRect l="0" t="0" r="0" b="0"/>
            </a:stretch>
          </a:blipFill>
        </p:spPr>
      </p:sp>
      <p:sp>
        <p:nvSpPr>
          <p:cNvPr name="TextBox 10" id="10"/>
          <p:cNvSpPr txBox="true"/>
          <p:nvPr/>
        </p:nvSpPr>
        <p:spPr>
          <a:xfrm rot="0">
            <a:off x="3084973" y="257467"/>
            <a:ext cx="12635602" cy="688973"/>
          </a:xfrm>
          <a:prstGeom prst="rect">
            <a:avLst/>
          </a:prstGeom>
        </p:spPr>
        <p:txBody>
          <a:bodyPr anchor="t" rtlCol="false" tIns="0" lIns="0" bIns="0" rIns="0">
            <a:spAutoFit/>
          </a:bodyPr>
          <a:lstStyle/>
          <a:p>
            <a:pPr algn="ctr">
              <a:lnSpc>
                <a:spcPts val="5600"/>
              </a:lnSpc>
              <a:spcBef>
                <a:spcPct val="0"/>
              </a:spcBef>
            </a:pPr>
            <a:r>
              <a:rPr lang="en-US" sz="4000">
                <a:solidFill>
                  <a:srgbClr val="051D40"/>
                </a:solidFill>
                <a:latin typeface="Open Sans Extra Bold"/>
                <a:ea typeface="Open Sans Extra Bold"/>
                <a:cs typeface="Open Sans Extra Bold"/>
                <a:sym typeface="Open Sans Extra Bold"/>
              </a:rPr>
              <a:t>Application Design Pengguna (Mahasiswa)</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3245494" y="1840080"/>
            <a:ext cx="4015111" cy="7418220"/>
          </a:xfrm>
          <a:custGeom>
            <a:avLst/>
            <a:gdLst/>
            <a:ahLst/>
            <a:cxnLst/>
            <a:rect r="r" b="b" t="t" l="l"/>
            <a:pathLst>
              <a:path h="7418220" w="4015111">
                <a:moveTo>
                  <a:pt x="0" y="0"/>
                </a:moveTo>
                <a:lnTo>
                  <a:pt x="4015111" y="0"/>
                </a:lnTo>
                <a:lnTo>
                  <a:pt x="4015111" y="7418220"/>
                </a:lnTo>
                <a:lnTo>
                  <a:pt x="0" y="7418220"/>
                </a:lnTo>
                <a:lnTo>
                  <a:pt x="0" y="0"/>
                </a:lnTo>
                <a:close/>
              </a:path>
            </a:pathLst>
          </a:custGeom>
          <a:blipFill>
            <a:blip r:embed="rId3"/>
            <a:stretch>
              <a:fillRect l="0" t="0" r="0" b="0"/>
            </a:stretch>
          </a:blipFill>
        </p:spPr>
      </p:sp>
      <p:sp>
        <p:nvSpPr>
          <p:cNvPr name="TextBox 10" id="10"/>
          <p:cNvSpPr txBox="true"/>
          <p:nvPr/>
        </p:nvSpPr>
        <p:spPr>
          <a:xfrm rot="0">
            <a:off x="2954949" y="331306"/>
            <a:ext cx="9599191" cy="111125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Usecase Diagram</a:t>
            </a:r>
          </a:p>
        </p:txBody>
      </p:sp>
      <p:sp>
        <p:nvSpPr>
          <p:cNvPr name="TextBox 11" id="11"/>
          <p:cNvSpPr txBox="true"/>
          <p:nvPr/>
        </p:nvSpPr>
        <p:spPr>
          <a:xfrm rot="0">
            <a:off x="9428704" y="1830235"/>
            <a:ext cx="6225624" cy="7428065"/>
          </a:xfrm>
          <a:prstGeom prst="rect">
            <a:avLst/>
          </a:prstGeom>
        </p:spPr>
        <p:txBody>
          <a:bodyPr anchor="t" rtlCol="false" tIns="0" lIns="0" bIns="0" rIns="0">
            <a:spAutoFit/>
          </a:bodyPr>
          <a:lstStyle/>
          <a:p>
            <a:pPr algn="just">
              <a:lnSpc>
                <a:spcPts val="4028"/>
              </a:lnSpc>
            </a:pPr>
            <a:r>
              <a:rPr lang="en-US" sz="1766" spc="-35">
                <a:solidFill>
                  <a:srgbClr val="051D40"/>
                </a:solidFill>
                <a:latin typeface="Poppins"/>
                <a:ea typeface="Poppins"/>
                <a:cs typeface="Poppins"/>
                <a:sym typeface="Poppins"/>
              </a:rPr>
              <a:t>This use case diagram illustrates the interaction between two main actors: the Admin and the Actor (user/student) within a quiz-based learning system.</a:t>
            </a:r>
          </a:p>
          <a:p>
            <a:pPr algn="just">
              <a:lnSpc>
                <a:spcPts val="4028"/>
              </a:lnSpc>
            </a:pPr>
            <a:r>
              <a:rPr lang="en-US" sz="1766" spc="-35">
                <a:solidFill>
                  <a:srgbClr val="051D40"/>
                </a:solidFill>
                <a:latin typeface="Poppins"/>
                <a:ea typeface="Poppins"/>
                <a:cs typeface="Poppins"/>
                <a:sym typeface="Poppins"/>
              </a:rPr>
              <a:t>Both the Admin and the Actor begin by logging into the system. The Admin is responsible for uploading learning materials in PDF format, setting the number and types of questions, selecting which questions will be displayed, and configuring the quiz details such as its name, access code, and start-end time.</a:t>
            </a:r>
          </a:p>
          <a:p>
            <a:pPr algn="just">
              <a:lnSpc>
                <a:spcPts val="4028"/>
              </a:lnSpc>
            </a:pPr>
            <a:r>
              <a:rPr lang="en-US" sz="1766" spc="-35">
                <a:solidFill>
                  <a:srgbClr val="051D40"/>
                </a:solidFill>
                <a:latin typeface="Poppins"/>
                <a:ea typeface="Poppins"/>
                <a:cs typeface="Poppins"/>
                <a:sym typeface="Poppins"/>
              </a:rPr>
              <a:t>Once the quiz is set up, the Actor enters the provided quiz code to access the quiz, then proceeds to answer the questions. After completing the quiz, the system provides feedback and displays the points and ranking based on the Actor’s performance.</a:t>
            </a:r>
          </a:p>
          <a:p>
            <a:pPr algn="just">
              <a:lnSpc>
                <a:spcPts val="2571"/>
              </a:lnSpc>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1537395" y="4712791"/>
            <a:ext cx="6665813" cy="4732300"/>
          </a:xfrm>
          <a:custGeom>
            <a:avLst/>
            <a:gdLst/>
            <a:ahLst/>
            <a:cxnLst/>
            <a:rect r="r" b="b" t="t" l="l"/>
            <a:pathLst>
              <a:path h="4732300" w="6665813">
                <a:moveTo>
                  <a:pt x="0" y="0"/>
                </a:moveTo>
                <a:lnTo>
                  <a:pt x="6665813" y="0"/>
                </a:lnTo>
                <a:lnTo>
                  <a:pt x="6665813" y="4732300"/>
                </a:lnTo>
                <a:lnTo>
                  <a:pt x="0" y="4732300"/>
                </a:lnTo>
                <a:lnTo>
                  <a:pt x="0" y="0"/>
                </a:lnTo>
                <a:close/>
              </a:path>
            </a:pathLst>
          </a:custGeom>
          <a:blipFill>
            <a:blip r:embed="rId3"/>
            <a:stretch>
              <a:fillRect l="0" t="0" r="0" b="0"/>
            </a:stretch>
          </a:blipFill>
        </p:spPr>
      </p:sp>
      <p:sp>
        <p:nvSpPr>
          <p:cNvPr name="Freeform 10" id="10"/>
          <p:cNvSpPr/>
          <p:nvPr/>
        </p:nvSpPr>
        <p:spPr>
          <a:xfrm flipH="false" flipV="false" rot="0">
            <a:off x="8723100" y="4712791"/>
            <a:ext cx="6650800" cy="4732300"/>
          </a:xfrm>
          <a:custGeom>
            <a:avLst/>
            <a:gdLst/>
            <a:ahLst/>
            <a:cxnLst/>
            <a:rect r="r" b="b" t="t" l="l"/>
            <a:pathLst>
              <a:path h="4732300" w="6650800">
                <a:moveTo>
                  <a:pt x="0" y="0"/>
                </a:moveTo>
                <a:lnTo>
                  <a:pt x="6650799" y="0"/>
                </a:lnTo>
                <a:lnTo>
                  <a:pt x="6650799" y="4732300"/>
                </a:lnTo>
                <a:lnTo>
                  <a:pt x="0" y="4732300"/>
                </a:lnTo>
                <a:lnTo>
                  <a:pt x="0" y="0"/>
                </a:lnTo>
                <a:close/>
              </a:path>
            </a:pathLst>
          </a:custGeom>
          <a:blipFill>
            <a:blip r:embed="rId4"/>
            <a:stretch>
              <a:fillRect l="0" t="0" r="0" b="0"/>
            </a:stretch>
          </a:blipFill>
        </p:spPr>
      </p:sp>
      <p:sp>
        <p:nvSpPr>
          <p:cNvPr name="TextBox 11" id="11"/>
          <p:cNvSpPr txBox="true"/>
          <p:nvPr/>
        </p:nvSpPr>
        <p:spPr>
          <a:xfrm rot="0">
            <a:off x="2845875" y="687444"/>
            <a:ext cx="12013020" cy="111125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Mockup Design for Student</a:t>
            </a:r>
          </a:p>
        </p:txBody>
      </p:sp>
      <p:sp>
        <p:nvSpPr>
          <p:cNvPr name="TextBox 12" id="12"/>
          <p:cNvSpPr txBox="true"/>
          <p:nvPr/>
        </p:nvSpPr>
        <p:spPr>
          <a:xfrm rot="0">
            <a:off x="1518345" y="2289373"/>
            <a:ext cx="13896978" cy="361357"/>
          </a:xfrm>
          <a:prstGeom prst="rect">
            <a:avLst/>
          </a:prstGeom>
        </p:spPr>
        <p:txBody>
          <a:bodyPr anchor="t" rtlCol="false" tIns="0" lIns="0" bIns="0" rIns="0">
            <a:spAutoFit/>
          </a:bodyPr>
          <a:lstStyle/>
          <a:p>
            <a:pPr algn="l" marL="0" indent="0" lvl="0">
              <a:lnSpc>
                <a:spcPts val="2843"/>
              </a:lnSpc>
              <a:spcBef>
                <a:spcPct val="0"/>
              </a:spcBef>
            </a:pPr>
            <a:r>
              <a:rPr lang="en-US" sz="2030" spc="-40">
                <a:solidFill>
                  <a:srgbClr val="051D40"/>
                </a:solidFill>
                <a:latin typeface="Poppins"/>
                <a:ea typeface="Poppins"/>
                <a:cs typeface="Poppins"/>
                <a:sym typeface="Poppins"/>
              </a:rPr>
              <a:t>This section provides an explanation of the learning application for student, as shown in the following image. </a:t>
            </a:r>
          </a:p>
        </p:txBody>
      </p:sp>
      <p:sp>
        <p:nvSpPr>
          <p:cNvPr name="TextBox 13" id="13"/>
          <p:cNvSpPr txBox="true"/>
          <p:nvPr/>
        </p:nvSpPr>
        <p:spPr>
          <a:xfrm rot="0">
            <a:off x="1476921" y="2945103"/>
            <a:ext cx="13896978" cy="1415263"/>
          </a:xfrm>
          <a:prstGeom prst="rect">
            <a:avLst/>
          </a:prstGeom>
        </p:spPr>
        <p:txBody>
          <a:bodyPr anchor="t" rtlCol="false" tIns="0" lIns="0" bIns="0" rIns="0">
            <a:spAutoFit/>
          </a:bodyPr>
          <a:lstStyle/>
          <a:p>
            <a:pPr algn="just">
              <a:lnSpc>
                <a:spcPts val="2843"/>
              </a:lnSpc>
            </a:pPr>
            <a:r>
              <a:rPr lang="en-US" sz="2030" spc="-40">
                <a:solidFill>
                  <a:srgbClr val="051D40"/>
                </a:solidFill>
                <a:latin typeface="Poppins"/>
                <a:ea typeface="Poppins"/>
                <a:cs typeface="Poppins"/>
                <a:sym typeface="Poppins"/>
              </a:rPr>
              <a:t>The user account registration screen is for registering a new account for users who may not have access to the system yet. Students will register with their email and password to access the system. The login page is the initial view of the application, intended for users to sign into their accounts. </a:t>
            </a:r>
          </a:p>
          <a:p>
            <a:pPr algn="just" marL="0" indent="0" lvl="0">
              <a:lnSpc>
                <a:spcPts val="2843"/>
              </a:lnSpc>
              <a:spcBef>
                <a:spcPct val="0"/>
              </a:spcBef>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3774393" y="3040020"/>
            <a:ext cx="10155984" cy="6721829"/>
          </a:xfrm>
          <a:custGeom>
            <a:avLst/>
            <a:gdLst/>
            <a:ahLst/>
            <a:cxnLst/>
            <a:rect r="r" b="b" t="t" l="l"/>
            <a:pathLst>
              <a:path h="6721829" w="10155984">
                <a:moveTo>
                  <a:pt x="0" y="0"/>
                </a:moveTo>
                <a:lnTo>
                  <a:pt x="10155984" y="0"/>
                </a:lnTo>
                <a:lnTo>
                  <a:pt x="10155984" y="6721830"/>
                </a:lnTo>
                <a:lnTo>
                  <a:pt x="0" y="6721830"/>
                </a:lnTo>
                <a:lnTo>
                  <a:pt x="0" y="0"/>
                </a:lnTo>
                <a:close/>
              </a:path>
            </a:pathLst>
          </a:custGeom>
          <a:blipFill>
            <a:blip r:embed="rId3"/>
            <a:stretch>
              <a:fillRect l="0" t="0" r="0" b="0"/>
            </a:stretch>
          </a:blipFill>
        </p:spPr>
      </p:sp>
      <p:sp>
        <p:nvSpPr>
          <p:cNvPr name="TextBox 10" id="10"/>
          <p:cNvSpPr txBox="true"/>
          <p:nvPr/>
        </p:nvSpPr>
        <p:spPr>
          <a:xfrm rot="0">
            <a:off x="2845875" y="687444"/>
            <a:ext cx="12013020" cy="111125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Mockup Design for Student</a:t>
            </a:r>
          </a:p>
        </p:txBody>
      </p:sp>
      <p:sp>
        <p:nvSpPr>
          <p:cNvPr name="TextBox 11" id="11"/>
          <p:cNvSpPr txBox="true"/>
          <p:nvPr/>
        </p:nvSpPr>
        <p:spPr>
          <a:xfrm rot="0">
            <a:off x="384425" y="2464968"/>
            <a:ext cx="13896978" cy="361357"/>
          </a:xfrm>
          <a:prstGeom prst="rect">
            <a:avLst/>
          </a:prstGeom>
        </p:spPr>
        <p:txBody>
          <a:bodyPr anchor="t" rtlCol="false" tIns="0" lIns="0" bIns="0" rIns="0">
            <a:spAutoFit/>
          </a:bodyPr>
          <a:lstStyle/>
          <a:p>
            <a:pPr algn="l" marL="0" indent="0" lvl="0">
              <a:lnSpc>
                <a:spcPts val="2843"/>
              </a:lnSpc>
              <a:spcBef>
                <a:spcPct val="0"/>
              </a:spcBef>
            </a:pPr>
            <a:r>
              <a:rPr lang="en-US" sz="2030" spc="-40">
                <a:solidFill>
                  <a:srgbClr val="051D40"/>
                </a:solidFill>
                <a:latin typeface="Poppins"/>
                <a:ea typeface="Poppins"/>
                <a:cs typeface="Poppins"/>
                <a:sym typeface="Poppins"/>
              </a:rPr>
              <a:t>This section provides an explanation of the learning application for student, as shown in the following image. </a:t>
            </a:r>
          </a:p>
        </p:txBody>
      </p:sp>
      <p:sp>
        <p:nvSpPr>
          <p:cNvPr name="TextBox 12" id="12"/>
          <p:cNvSpPr txBox="true"/>
          <p:nvPr/>
        </p:nvSpPr>
        <p:spPr>
          <a:xfrm rot="0">
            <a:off x="7942584" y="9885675"/>
            <a:ext cx="2825948"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Extra Bold"/>
                <a:ea typeface="Open Sans Extra Bold"/>
                <a:cs typeface="Open Sans Extra Bold"/>
                <a:sym typeface="Open Sans Extra Bold"/>
              </a:rPr>
              <a:t>Dashboard for Student</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4144496" y="3082107"/>
            <a:ext cx="9999007" cy="6585885"/>
          </a:xfrm>
          <a:custGeom>
            <a:avLst/>
            <a:gdLst/>
            <a:ahLst/>
            <a:cxnLst/>
            <a:rect r="r" b="b" t="t" l="l"/>
            <a:pathLst>
              <a:path h="6585885" w="9999007">
                <a:moveTo>
                  <a:pt x="0" y="0"/>
                </a:moveTo>
                <a:lnTo>
                  <a:pt x="9999008" y="0"/>
                </a:lnTo>
                <a:lnTo>
                  <a:pt x="9999008" y="6585885"/>
                </a:lnTo>
                <a:lnTo>
                  <a:pt x="0" y="6585885"/>
                </a:lnTo>
                <a:lnTo>
                  <a:pt x="0" y="0"/>
                </a:lnTo>
                <a:close/>
              </a:path>
            </a:pathLst>
          </a:custGeom>
          <a:blipFill>
            <a:blip r:embed="rId3"/>
            <a:stretch>
              <a:fillRect l="0" t="0" r="0" b="0"/>
            </a:stretch>
          </a:blipFill>
        </p:spPr>
      </p:sp>
      <p:sp>
        <p:nvSpPr>
          <p:cNvPr name="TextBox 10" id="10"/>
          <p:cNvSpPr txBox="true"/>
          <p:nvPr/>
        </p:nvSpPr>
        <p:spPr>
          <a:xfrm rot="0">
            <a:off x="2845875" y="687444"/>
            <a:ext cx="12013020" cy="111125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Mockup Design for Student</a:t>
            </a:r>
          </a:p>
        </p:txBody>
      </p:sp>
      <p:sp>
        <p:nvSpPr>
          <p:cNvPr name="TextBox 11" id="11"/>
          <p:cNvSpPr txBox="true"/>
          <p:nvPr/>
        </p:nvSpPr>
        <p:spPr>
          <a:xfrm rot="0">
            <a:off x="384425" y="2464968"/>
            <a:ext cx="13896978" cy="361357"/>
          </a:xfrm>
          <a:prstGeom prst="rect">
            <a:avLst/>
          </a:prstGeom>
        </p:spPr>
        <p:txBody>
          <a:bodyPr anchor="t" rtlCol="false" tIns="0" lIns="0" bIns="0" rIns="0">
            <a:spAutoFit/>
          </a:bodyPr>
          <a:lstStyle/>
          <a:p>
            <a:pPr algn="l" marL="0" indent="0" lvl="0">
              <a:lnSpc>
                <a:spcPts val="2843"/>
              </a:lnSpc>
              <a:spcBef>
                <a:spcPct val="0"/>
              </a:spcBef>
            </a:pPr>
            <a:r>
              <a:rPr lang="en-US" sz="2030" spc="-40">
                <a:solidFill>
                  <a:srgbClr val="051D40"/>
                </a:solidFill>
                <a:latin typeface="Poppins"/>
                <a:ea typeface="Poppins"/>
                <a:cs typeface="Poppins"/>
                <a:sym typeface="Poppins"/>
              </a:rPr>
              <a:t>This section provides an explanation of the learning application for student, as shown in the following image. </a:t>
            </a:r>
          </a:p>
        </p:txBody>
      </p:sp>
      <p:sp>
        <p:nvSpPr>
          <p:cNvPr name="TextBox 12" id="12"/>
          <p:cNvSpPr txBox="true"/>
          <p:nvPr/>
        </p:nvSpPr>
        <p:spPr>
          <a:xfrm rot="0">
            <a:off x="8207051" y="9810867"/>
            <a:ext cx="2297013"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Extra Bold"/>
                <a:ea typeface="Open Sans Extra Bold"/>
                <a:cs typeface="Open Sans Extra Bold"/>
                <a:sym typeface="Open Sans Extra Bold"/>
              </a:rPr>
              <a:t>List of Quiz Screen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3354B"/>
        </a:solidFill>
      </p:bgPr>
    </p:bg>
    <p:spTree>
      <p:nvGrpSpPr>
        <p:cNvPr id="1" name=""/>
        <p:cNvGrpSpPr/>
        <p:nvPr/>
      </p:nvGrpSpPr>
      <p:grpSpPr>
        <a:xfrm>
          <a:off x="0" y="0"/>
          <a:ext cx="0" cy="0"/>
          <a:chOff x="0" y="0"/>
          <a:chExt cx="0" cy="0"/>
        </a:xfrm>
      </p:grpSpPr>
      <p:sp>
        <p:nvSpPr>
          <p:cNvPr name="Freeform 2" id="2"/>
          <p:cNvSpPr/>
          <p:nvPr/>
        </p:nvSpPr>
        <p:spPr>
          <a:xfrm flipH="false" flipV="false" rot="0">
            <a:off x="15537499" y="408799"/>
            <a:ext cx="1487448" cy="1929472"/>
          </a:xfrm>
          <a:custGeom>
            <a:avLst/>
            <a:gdLst/>
            <a:ahLst/>
            <a:cxnLst/>
            <a:rect r="r" b="b" t="t" l="l"/>
            <a:pathLst>
              <a:path h="1929472" w="1487448">
                <a:moveTo>
                  <a:pt x="0" y="0"/>
                </a:moveTo>
                <a:lnTo>
                  <a:pt x="1487447" y="0"/>
                </a:lnTo>
                <a:lnTo>
                  <a:pt x="1487447" y="1929472"/>
                </a:lnTo>
                <a:lnTo>
                  <a:pt x="0" y="1929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7293" y="7753458"/>
            <a:ext cx="1487448" cy="1929472"/>
          </a:xfrm>
          <a:custGeom>
            <a:avLst/>
            <a:gdLst/>
            <a:ahLst/>
            <a:cxnLst/>
            <a:rect r="r" b="b" t="t" l="l"/>
            <a:pathLst>
              <a:path h="1929472" w="1487448">
                <a:moveTo>
                  <a:pt x="0" y="0"/>
                </a:moveTo>
                <a:lnTo>
                  <a:pt x="1487448" y="0"/>
                </a:lnTo>
                <a:lnTo>
                  <a:pt x="1487448" y="1929473"/>
                </a:lnTo>
                <a:lnTo>
                  <a:pt x="0" y="19294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892260" y="845119"/>
            <a:ext cx="764962" cy="2168706"/>
          </a:xfrm>
          <a:custGeom>
            <a:avLst/>
            <a:gdLst/>
            <a:ahLst/>
            <a:cxnLst/>
            <a:rect r="r" b="b" t="t" l="l"/>
            <a:pathLst>
              <a:path h="2168706" w="764962">
                <a:moveTo>
                  <a:pt x="0" y="0"/>
                </a:moveTo>
                <a:lnTo>
                  <a:pt x="764962" y="0"/>
                </a:lnTo>
                <a:lnTo>
                  <a:pt x="764962" y="2168707"/>
                </a:lnTo>
                <a:lnTo>
                  <a:pt x="0" y="21687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155018" y="7251361"/>
            <a:ext cx="764962" cy="2168706"/>
          </a:xfrm>
          <a:custGeom>
            <a:avLst/>
            <a:gdLst/>
            <a:ahLst/>
            <a:cxnLst/>
            <a:rect r="r" b="b" t="t" l="l"/>
            <a:pathLst>
              <a:path h="2168706" w="764962">
                <a:moveTo>
                  <a:pt x="764961" y="2168706"/>
                </a:moveTo>
                <a:lnTo>
                  <a:pt x="0" y="2168706"/>
                </a:lnTo>
                <a:lnTo>
                  <a:pt x="0" y="0"/>
                </a:lnTo>
                <a:lnTo>
                  <a:pt x="764961" y="0"/>
                </a:lnTo>
                <a:lnTo>
                  <a:pt x="764961" y="216870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853935" y="4525963"/>
            <a:ext cx="6580130" cy="1111250"/>
          </a:xfrm>
          <a:prstGeom prst="rect">
            <a:avLst/>
          </a:prstGeom>
        </p:spPr>
        <p:txBody>
          <a:bodyPr anchor="t" rtlCol="false" tIns="0" lIns="0" bIns="0" rIns="0">
            <a:spAutoFit/>
          </a:bodyPr>
          <a:lstStyle/>
          <a:p>
            <a:pPr algn="l">
              <a:lnSpc>
                <a:spcPts val="9100"/>
              </a:lnSpc>
              <a:spcBef>
                <a:spcPct val="0"/>
              </a:spcBef>
            </a:pPr>
            <a:r>
              <a:rPr lang="en-US" sz="6500">
                <a:solidFill>
                  <a:srgbClr val="FDFDFD"/>
                </a:solidFill>
                <a:latin typeface="Open Sans Extra Bold"/>
                <a:ea typeface="Open Sans Extra Bold"/>
                <a:cs typeface="Open Sans Extra Bold"/>
                <a:sym typeface="Open Sans Extra Bold"/>
              </a:rPr>
              <a:t>BACKGROUND</a:t>
            </a:r>
          </a:p>
        </p:txBody>
      </p:sp>
      <p:sp>
        <p:nvSpPr>
          <p:cNvPr name="Freeform 7" id="7"/>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6"/>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222636" y="2795434"/>
            <a:ext cx="8797043" cy="5822402"/>
          </a:xfrm>
          <a:custGeom>
            <a:avLst/>
            <a:gdLst/>
            <a:ahLst/>
            <a:cxnLst/>
            <a:rect r="r" b="b" t="t" l="l"/>
            <a:pathLst>
              <a:path h="5822402" w="8797043">
                <a:moveTo>
                  <a:pt x="0" y="0"/>
                </a:moveTo>
                <a:lnTo>
                  <a:pt x="8797043" y="0"/>
                </a:lnTo>
                <a:lnTo>
                  <a:pt x="8797043" y="5822402"/>
                </a:lnTo>
                <a:lnTo>
                  <a:pt x="0" y="5822402"/>
                </a:lnTo>
                <a:lnTo>
                  <a:pt x="0" y="0"/>
                </a:lnTo>
                <a:close/>
              </a:path>
            </a:pathLst>
          </a:custGeom>
          <a:blipFill>
            <a:blip r:embed="rId3"/>
            <a:stretch>
              <a:fillRect l="0" t="0" r="0" b="0"/>
            </a:stretch>
          </a:blipFill>
        </p:spPr>
      </p:sp>
      <p:sp>
        <p:nvSpPr>
          <p:cNvPr name="Freeform 10" id="10"/>
          <p:cNvSpPr/>
          <p:nvPr/>
        </p:nvSpPr>
        <p:spPr>
          <a:xfrm flipH="false" flipV="false" rot="0">
            <a:off x="9383118" y="2795434"/>
            <a:ext cx="8574705" cy="5919772"/>
          </a:xfrm>
          <a:custGeom>
            <a:avLst/>
            <a:gdLst/>
            <a:ahLst/>
            <a:cxnLst/>
            <a:rect r="r" b="b" t="t" l="l"/>
            <a:pathLst>
              <a:path h="5919772" w="8574705">
                <a:moveTo>
                  <a:pt x="0" y="0"/>
                </a:moveTo>
                <a:lnTo>
                  <a:pt x="8574705" y="0"/>
                </a:lnTo>
                <a:lnTo>
                  <a:pt x="8574705" y="5919771"/>
                </a:lnTo>
                <a:lnTo>
                  <a:pt x="0" y="5919771"/>
                </a:lnTo>
                <a:lnTo>
                  <a:pt x="0" y="0"/>
                </a:lnTo>
                <a:close/>
              </a:path>
            </a:pathLst>
          </a:custGeom>
          <a:blipFill>
            <a:blip r:embed="rId4"/>
            <a:stretch>
              <a:fillRect l="-2668" t="0" r="-2668" b="0"/>
            </a:stretch>
          </a:blipFill>
        </p:spPr>
      </p:sp>
      <p:sp>
        <p:nvSpPr>
          <p:cNvPr name="TextBox 11" id="11"/>
          <p:cNvSpPr txBox="true"/>
          <p:nvPr/>
        </p:nvSpPr>
        <p:spPr>
          <a:xfrm rot="0">
            <a:off x="2845875" y="687444"/>
            <a:ext cx="12013020" cy="111125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Mockup Design for Student</a:t>
            </a:r>
          </a:p>
        </p:txBody>
      </p:sp>
      <p:sp>
        <p:nvSpPr>
          <p:cNvPr name="TextBox 12" id="12"/>
          <p:cNvSpPr txBox="true"/>
          <p:nvPr/>
        </p:nvSpPr>
        <p:spPr>
          <a:xfrm rot="0">
            <a:off x="1630266" y="1985167"/>
            <a:ext cx="13896978" cy="361357"/>
          </a:xfrm>
          <a:prstGeom prst="rect">
            <a:avLst/>
          </a:prstGeom>
        </p:spPr>
        <p:txBody>
          <a:bodyPr anchor="t" rtlCol="false" tIns="0" lIns="0" bIns="0" rIns="0">
            <a:spAutoFit/>
          </a:bodyPr>
          <a:lstStyle/>
          <a:p>
            <a:pPr algn="l" marL="0" indent="0" lvl="0">
              <a:lnSpc>
                <a:spcPts val="2843"/>
              </a:lnSpc>
              <a:spcBef>
                <a:spcPct val="0"/>
              </a:spcBef>
            </a:pPr>
            <a:r>
              <a:rPr lang="en-US" sz="2030" spc="-40">
                <a:solidFill>
                  <a:srgbClr val="051D40"/>
                </a:solidFill>
                <a:latin typeface="Poppins"/>
                <a:ea typeface="Poppins"/>
                <a:cs typeface="Poppins"/>
                <a:sym typeface="Poppins"/>
              </a:rPr>
              <a:t>This section provides an explanation of the learning application for student, as shown in the following image. </a:t>
            </a:r>
          </a:p>
        </p:txBody>
      </p:sp>
      <p:sp>
        <p:nvSpPr>
          <p:cNvPr name="TextBox 13" id="13"/>
          <p:cNvSpPr txBox="true"/>
          <p:nvPr/>
        </p:nvSpPr>
        <p:spPr>
          <a:xfrm rot="0">
            <a:off x="2642515" y="9027411"/>
            <a:ext cx="3459361"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Extra Bold"/>
                <a:ea typeface="Open Sans Extra Bold"/>
                <a:cs typeface="Open Sans Extra Bold"/>
                <a:sym typeface="Open Sans Extra Bold"/>
              </a:rPr>
              <a:t>Multiple Choice Quiz Screen</a:t>
            </a:r>
          </a:p>
        </p:txBody>
      </p:sp>
      <p:sp>
        <p:nvSpPr>
          <p:cNvPr name="TextBox 14" id="14"/>
          <p:cNvSpPr txBox="true"/>
          <p:nvPr/>
        </p:nvSpPr>
        <p:spPr>
          <a:xfrm rot="0">
            <a:off x="12286252" y="9027411"/>
            <a:ext cx="3751957"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Extra Bold"/>
                <a:ea typeface="Open Sans Extra Bold"/>
                <a:cs typeface="Open Sans Extra Bold"/>
                <a:sym typeface="Open Sans Extra Bold"/>
              </a:rPr>
              <a:t>Student Quiz Feedback Screen</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3625112" y="2582142"/>
            <a:ext cx="10454545" cy="6952942"/>
          </a:xfrm>
          <a:custGeom>
            <a:avLst/>
            <a:gdLst/>
            <a:ahLst/>
            <a:cxnLst/>
            <a:rect r="r" b="b" t="t" l="l"/>
            <a:pathLst>
              <a:path h="6952942" w="10454545">
                <a:moveTo>
                  <a:pt x="0" y="0"/>
                </a:moveTo>
                <a:lnTo>
                  <a:pt x="10454545" y="0"/>
                </a:lnTo>
                <a:lnTo>
                  <a:pt x="10454545" y="6952943"/>
                </a:lnTo>
                <a:lnTo>
                  <a:pt x="0" y="6952943"/>
                </a:lnTo>
                <a:lnTo>
                  <a:pt x="0" y="0"/>
                </a:lnTo>
                <a:close/>
              </a:path>
            </a:pathLst>
          </a:custGeom>
          <a:blipFill>
            <a:blip r:embed="rId3"/>
            <a:stretch>
              <a:fillRect l="0" t="0" r="0" b="0"/>
            </a:stretch>
          </a:blipFill>
        </p:spPr>
      </p:sp>
      <p:sp>
        <p:nvSpPr>
          <p:cNvPr name="TextBox 10" id="10"/>
          <p:cNvSpPr txBox="true"/>
          <p:nvPr/>
        </p:nvSpPr>
        <p:spPr>
          <a:xfrm rot="0">
            <a:off x="2845875" y="687444"/>
            <a:ext cx="12013020" cy="111125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Mockup Design for Student</a:t>
            </a:r>
          </a:p>
        </p:txBody>
      </p:sp>
      <p:sp>
        <p:nvSpPr>
          <p:cNvPr name="TextBox 11" id="11"/>
          <p:cNvSpPr txBox="true"/>
          <p:nvPr/>
        </p:nvSpPr>
        <p:spPr>
          <a:xfrm rot="0">
            <a:off x="1630266" y="1985167"/>
            <a:ext cx="13896978" cy="361357"/>
          </a:xfrm>
          <a:prstGeom prst="rect">
            <a:avLst/>
          </a:prstGeom>
        </p:spPr>
        <p:txBody>
          <a:bodyPr anchor="t" rtlCol="false" tIns="0" lIns="0" bIns="0" rIns="0">
            <a:spAutoFit/>
          </a:bodyPr>
          <a:lstStyle/>
          <a:p>
            <a:pPr algn="l" marL="0" indent="0" lvl="0">
              <a:lnSpc>
                <a:spcPts val="2843"/>
              </a:lnSpc>
              <a:spcBef>
                <a:spcPct val="0"/>
              </a:spcBef>
            </a:pPr>
            <a:r>
              <a:rPr lang="en-US" sz="2030" spc="-40">
                <a:solidFill>
                  <a:srgbClr val="051D40"/>
                </a:solidFill>
                <a:latin typeface="Poppins"/>
                <a:ea typeface="Poppins"/>
                <a:cs typeface="Poppins"/>
                <a:sym typeface="Poppins"/>
              </a:rPr>
              <a:t>This section provides an explanation of the learning application for student, as shown in the following image. </a:t>
            </a:r>
          </a:p>
        </p:txBody>
      </p:sp>
      <p:sp>
        <p:nvSpPr>
          <p:cNvPr name="TextBox 12" id="12"/>
          <p:cNvSpPr txBox="true"/>
          <p:nvPr/>
        </p:nvSpPr>
        <p:spPr>
          <a:xfrm rot="0">
            <a:off x="7606085" y="9732604"/>
            <a:ext cx="3075831"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Extra Bold"/>
                <a:ea typeface="Open Sans Extra Bold"/>
                <a:cs typeface="Open Sans Extra Bold"/>
                <a:sym typeface="Open Sans Extra Bold"/>
              </a:rPr>
              <a:t>User Quiz History Screen</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3198267" y="1218972"/>
            <a:ext cx="11891466" cy="8039328"/>
          </a:xfrm>
          <a:custGeom>
            <a:avLst/>
            <a:gdLst/>
            <a:ahLst/>
            <a:cxnLst/>
            <a:rect r="r" b="b" t="t" l="l"/>
            <a:pathLst>
              <a:path h="8039328" w="11891466">
                <a:moveTo>
                  <a:pt x="0" y="0"/>
                </a:moveTo>
                <a:lnTo>
                  <a:pt x="11891466" y="0"/>
                </a:lnTo>
                <a:lnTo>
                  <a:pt x="11891466" y="8039328"/>
                </a:lnTo>
                <a:lnTo>
                  <a:pt x="0" y="8039328"/>
                </a:lnTo>
                <a:lnTo>
                  <a:pt x="0" y="0"/>
                </a:lnTo>
                <a:close/>
              </a:path>
            </a:pathLst>
          </a:custGeom>
          <a:blipFill>
            <a:blip r:embed="rId3"/>
            <a:stretch>
              <a:fillRect l="0" t="0" r="0" b="-7713"/>
            </a:stretch>
          </a:blipFill>
        </p:spPr>
      </p:sp>
      <p:sp>
        <p:nvSpPr>
          <p:cNvPr name="TextBox 10" id="10"/>
          <p:cNvSpPr txBox="true"/>
          <p:nvPr/>
        </p:nvSpPr>
        <p:spPr>
          <a:xfrm rot="0">
            <a:off x="8227994" y="9643316"/>
            <a:ext cx="2490192"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Extra Bold"/>
                <a:ea typeface="Open Sans Extra Bold"/>
                <a:cs typeface="Open Sans Extra Bold"/>
                <a:sym typeface="Open Sans Extra Bold"/>
              </a:rPr>
              <a:t>Leaderboard Screen</a:t>
            </a:r>
          </a:p>
        </p:txBody>
      </p:sp>
      <p:sp>
        <p:nvSpPr>
          <p:cNvPr name="TextBox 11" id="11"/>
          <p:cNvSpPr txBox="true"/>
          <p:nvPr/>
        </p:nvSpPr>
        <p:spPr>
          <a:xfrm rot="0">
            <a:off x="4656186" y="-104775"/>
            <a:ext cx="9491567" cy="903604"/>
          </a:xfrm>
          <a:prstGeom prst="rect">
            <a:avLst/>
          </a:prstGeom>
        </p:spPr>
        <p:txBody>
          <a:bodyPr anchor="t" rtlCol="false" tIns="0" lIns="0" bIns="0" rIns="0">
            <a:spAutoFit/>
          </a:bodyPr>
          <a:lstStyle/>
          <a:p>
            <a:pPr algn="l">
              <a:lnSpc>
                <a:spcPts val="7420"/>
              </a:lnSpc>
              <a:spcBef>
                <a:spcPct val="0"/>
              </a:spcBef>
            </a:pPr>
            <a:r>
              <a:rPr lang="en-US" sz="5300">
                <a:solidFill>
                  <a:srgbClr val="051D40"/>
                </a:solidFill>
                <a:latin typeface="Open Sans Extra Bold"/>
                <a:ea typeface="Open Sans Extra Bold"/>
                <a:cs typeface="Open Sans Extra Bold"/>
                <a:sym typeface="Open Sans Extra Bold"/>
              </a:rPr>
              <a:t>Mockup Design for Student</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5141435" y="5143500"/>
            <a:ext cx="6650800" cy="4732300"/>
          </a:xfrm>
          <a:custGeom>
            <a:avLst/>
            <a:gdLst/>
            <a:ahLst/>
            <a:cxnLst/>
            <a:rect r="r" b="b" t="t" l="l"/>
            <a:pathLst>
              <a:path h="4732300" w="6650800">
                <a:moveTo>
                  <a:pt x="0" y="0"/>
                </a:moveTo>
                <a:lnTo>
                  <a:pt x="6650800" y="0"/>
                </a:lnTo>
                <a:lnTo>
                  <a:pt x="6650800" y="4732300"/>
                </a:lnTo>
                <a:lnTo>
                  <a:pt x="0" y="4732300"/>
                </a:lnTo>
                <a:lnTo>
                  <a:pt x="0" y="0"/>
                </a:lnTo>
                <a:close/>
              </a:path>
            </a:pathLst>
          </a:custGeom>
          <a:blipFill>
            <a:blip r:embed="rId3"/>
            <a:stretch>
              <a:fillRect l="0" t="0" r="0" b="0"/>
            </a:stretch>
          </a:blipFill>
        </p:spPr>
      </p:sp>
      <p:sp>
        <p:nvSpPr>
          <p:cNvPr name="TextBox 10" id="10"/>
          <p:cNvSpPr txBox="true"/>
          <p:nvPr/>
        </p:nvSpPr>
        <p:spPr>
          <a:xfrm rot="0">
            <a:off x="2845875" y="687444"/>
            <a:ext cx="11754449" cy="111125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Mockup Design for Admin</a:t>
            </a:r>
          </a:p>
        </p:txBody>
      </p:sp>
      <p:sp>
        <p:nvSpPr>
          <p:cNvPr name="TextBox 11" id="11"/>
          <p:cNvSpPr txBox="true"/>
          <p:nvPr/>
        </p:nvSpPr>
        <p:spPr>
          <a:xfrm rot="0">
            <a:off x="1518345" y="2289373"/>
            <a:ext cx="13896978" cy="717150"/>
          </a:xfrm>
          <a:prstGeom prst="rect">
            <a:avLst/>
          </a:prstGeom>
        </p:spPr>
        <p:txBody>
          <a:bodyPr anchor="t" rtlCol="false" tIns="0" lIns="0" bIns="0" rIns="0">
            <a:spAutoFit/>
          </a:bodyPr>
          <a:lstStyle/>
          <a:p>
            <a:pPr algn="l" marL="0" indent="0" lvl="0">
              <a:lnSpc>
                <a:spcPts val="2843"/>
              </a:lnSpc>
              <a:spcBef>
                <a:spcPct val="0"/>
              </a:spcBef>
            </a:pPr>
            <a:r>
              <a:rPr lang="en-US" sz="2030" spc="-40">
                <a:solidFill>
                  <a:srgbClr val="051D40"/>
                </a:solidFill>
                <a:latin typeface="Poppins"/>
                <a:ea typeface="Poppins"/>
                <a:cs typeface="Poppins"/>
                <a:sym typeface="Poppins"/>
              </a:rPr>
              <a:t>This section provides an explanation of the learning application for administrators (Lecturers), as shown in the following image. </a:t>
            </a:r>
          </a:p>
        </p:txBody>
      </p:sp>
      <p:sp>
        <p:nvSpPr>
          <p:cNvPr name="TextBox 12" id="12"/>
          <p:cNvSpPr txBox="true"/>
          <p:nvPr/>
        </p:nvSpPr>
        <p:spPr>
          <a:xfrm rot="0">
            <a:off x="1518345" y="3268366"/>
            <a:ext cx="13896978" cy="710413"/>
          </a:xfrm>
          <a:prstGeom prst="rect">
            <a:avLst/>
          </a:prstGeom>
        </p:spPr>
        <p:txBody>
          <a:bodyPr anchor="t" rtlCol="false" tIns="0" lIns="0" bIns="0" rIns="0">
            <a:spAutoFit/>
          </a:bodyPr>
          <a:lstStyle/>
          <a:p>
            <a:pPr algn="just" marL="0" indent="0" lvl="0">
              <a:lnSpc>
                <a:spcPts val="2843"/>
              </a:lnSpc>
              <a:spcBef>
                <a:spcPct val="0"/>
              </a:spcBef>
            </a:pPr>
            <a:r>
              <a:rPr lang="en-US" sz="2030" spc="-40">
                <a:solidFill>
                  <a:srgbClr val="051D40"/>
                </a:solidFill>
                <a:latin typeface="Poppins"/>
                <a:ea typeface="Poppins"/>
                <a:cs typeface="Poppins"/>
                <a:sym typeface="Poppins"/>
              </a:rPr>
              <a:t> The login page is the initial screen of the application, designed for admins to log into their accounts. Once logged in, admins can begin managing the learning process.</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TextBox 9" id="9"/>
          <p:cNvSpPr txBox="true"/>
          <p:nvPr/>
        </p:nvSpPr>
        <p:spPr>
          <a:xfrm rot="0">
            <a:off x="2845875" y="331306"/>
            <a:ext cx="11754449" cy="111125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Mockup Design for Admin</a:t>
            </a:r>
          </a:p>
        </p:txBody>
      </p:sp>
      <p:sp>
        <p:nvSpPr>
          <p:cNvPr name="TextBox 10" id="10"/>
          <p:cNvSpPr txBox="true"/>
          <p:nvPr/>
        </p:nvSpPr>
        <p:spPr>
          <a:xfrm rot="0">
            <a:off x="1028700" y="4092953"/>
            <a:ext cx="13380346" cy="3315742"/>
          </a:xfrm>
          <a:prstGeom prst="rect">
            <a:avLst/>
          </a:prstGeom>
        </p:spPr>
        <p:txBody>
          <a:bodyPr anchor="t" rtlCol="false" tIns="0" lIns="0" bIns="0" rIns="0">
            <a:spAutoFit/>
          </a:bodyPr>
          <a:lstStyle/>
          <a:p>
            <a:pPr algn="just" marL="0" indent="0" lvl="0">
              <a:lnSpc>
                <a:spcPts val="4458"/>
              </a:lnSpc>
            </a:pPr>
            <a:r>
              <a:rPr lang="en-US" sz="2423" spc="-48">
                <a:solidFill>
                  <a:srgbClr val="051D40"/>
                </a:solidFill>
                <a:latin typeface="Poppins"/>
                <a:ea typeface="Poppins"/>
                <a:cs typeface="Poppins"/>
                <a:sym typeface="Poppins"/>
              </a:rPr>
              <a:t>The Dashboard provides an overview of ongoing quiz activities for the instructor. It displays quiz statistics, such as the number of completed or ongoing quizzes, and allows the instructor to manage quizzes, including creating, editing, or deleting them based on difficulty levels. The instructor can also monitor user performance through the leaderboard, both overall and by quiz difficulty, and use the leaderboard chart for visual analysis of user progress.</a:t>
            </a:r>
          </a:p>
        </p:txBody>
      </p:sp>
      <p:sp>
        <p:nvSpPr>
          <p:cNvPr name="TextBox 11" id="11"/>
          <p:cNvSpPr txBox="true"/>
          <p:nvPr/>
        </p:nvSpPr>
        <p:spPr>
          <a:xfrm rot="0">
            <a:off x="840649" y="3228114"/>
            <a:ext cx="14351607" cy="638071"/>
          </a:xfrm>
          <a:prstGeom prst="rect">
            <a:avLst/>
          </a:prstGeom>
        </p:spPr>
        <p:txBody>
          <a:bodyPr anchor="t" rtlCol="false" tIns="0" lIns="0" bIns="0" rIns="0">
            <a:spAutoFit/>
          </a:bodyPr>
          <a:lstStyle/>
          <a:p>
            <a:pPr algn="just" marL="632795" indent="-316397" lvl="1">
              <a:lnSpc>
                <a:spcPts val="5392"/>
              </a:lnSpc>
              <a:buFont typeface="Arial"/>
              <a:buChar char="•"/>
            </a:pPr>
            <a:r>
              <a:rPr lang="en-US" b="true" sz="2930" spc="-58">
                <a:solidFill>
                  <a:srgbClr val="051D40"/>
                </a:solidFill>
                <a:latin typeface="Poppins Bold"/>
                <a:ea typeface="Poppins Bold"/>
                <a:cs typeface="Poppins Bold"/>
                <a:sym typeface="Poppins Bold"/>
              </a:rPr>
              <a:t>DASHBOARD</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3861892" y="2346523"/>
            <a:ext cx="10564216" cy="7550706"/>
          </a:xfrm>
          <a:custGeom>
            <a:avLst/>
            <a:gdLst/>
            <a:ahLst/>
            <a:cxnLst/>
            <a:rect r="r" b="b" t="t" l="l"/>
            <a:pathLst>
              <a:path h="7550706" w="10564216">
                <a:moveTo>
                  <a:pt x="0" y="0"/>
                </a:moveTo>
                <a:lnTo>
                  <a:pt x="10564216" y="0"/>
                </a:lnTo>
                <a:lnTo>
                  <a:pt x="10564216" y="7550706"/>
                </a:lnTo>
                <a:lnTo>
                  <a:pt x="0" y="7550706"/>
                </a:lnTo>
                <a:lnTo>
                  <a:pt x="0" y="0"/>
                </a:lnTo>
                <a:close/>
              </a:path>
            </a:pathLst>
          </a:custGeom>
          <a:blipFill>
            <a:blip r:embed="rId3"/>
            <a:stretch>
              <a:fillRect l="0" t="0" r="0" b="0"/>
            </a:stretch>
          </a:blipFill>
        </p:spPr>
      </p:sp>
      <p:sp>
        <p:nvSpPr>
          <p:cNvPr name="TextBox 10" id="10"/>
          <p:cNvSpPr txBox="true"/>
          <p:nvPr/>
        </p:nvSpPr>
        <p:spPr>
          <a:xfrm rot="0">
            <a:off x="2845875" y="331306"/>
            <a:ext cx="11754449" cy="111125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Mockup Design for Admin</a:t>
            </a:r>
          </a:p>
        </p:txBody>
      </p:sp>
      <p:sp>
        <p:nvSpPr>
          <p:cNvPr name="TextBox 11" id="11"/>
          <p:cNvSpPr txBox="true"/>
          <p:nvPr/>
        </p:nvSpPr>
        <p:spPr>
          <a:xfrm rot="0">
            <a:off x="2133502" y="1559157"/>
            <a:ext cx="14351607" cy="638071"/>
          </a:xfrm>
          <a:prstGeom prst="rect">
            <a:avLst/>
          </a:prstGeom>
        </p:spPr>
        <p:txBody>
          <a:bodyPr anchor="t" rtlCol="false" tIns="0" lIns="0" bIns="0" rIns="0">
            <a:spAutoFit/>
          </a:bodyPr>
          <a:lstStyle/>
          <a:p>
            <a:pPr algn="just" marL="632795" indent="-316397" lvl="1">
              <a:lnSpc>
                <a:spcPts val="5392"/>
              </a:lnSpc>
              <a:buFont typeface="Arial"/>
              <a:buChar char="•"/>
            </a:pPr>
            <a:r>
              <a:rPr lang="en-US" b="true" sz="2930" spc="-58">
                <a:solidFill>
                  <a:srgbClr val="051D40"/>
                </a:solidFill>
                <a:latin typeface="Poppins Bold"/>
                <a:ea typeface="Poppins Bold"/>
                <a:cs typeface="Poppins Bold"/>
                <a:sym typeface="Poppins Bold"/>
              </a:rPr>
              <a:t>DASHBOARD</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TextBox 9" id="9"/>
          <p:cNvSpPr txBox="true"/>
          <p:nvPr/>
        </p:nvSpPr>
        <p:spPr>
          <a:xfrm rot="0">
            <a:off x="2845875" y="331306"/>
            <a:ext cx="11754449" cy="111125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Mockup Design for Admin</a:t>
            </a:r>
          </a:p>
        </p:txBody>
      </p:sp>
      <p:sp>
        <p:nvSpPr>
          <p:cNvPr name="TextBox 10" id="10"/>
          <p:cNvSpPr txBox="true"/>
          <p:nvPr/>
        </p:nvSpPr>
        <p:spPr>
          <a:xfrm rot="0">
            <a:off x="2845875" y="1927475"/>
            <a:ext cx="14351607" cy="638071"/>
          </a:xfrm>
          <a:prstGeom prst="rect">
            <a:avLst/>
          </a:prstGeom>
        </p:spPr>
        <p:txBody>
          <a:bodyPr anchor="t" rtlCol="false" tIns="0" lIns="0" bIns="0" rIns="0">
            <a:spAutoFit/>
          </a:bodyPr>
          <a:lstStyle/>
          <a:p>
            <a:pPr algn="just" marL="632795" indent="-316397" lvl="1">
              <a:lnSpc>
                <a:spcPts val="5392"/>
              </a:lnSpc>
              <a:buFont typeface="Arial"/>
              <a:buChar char="•"/>
            </a:pPr>
            <a:r>
              <a:rPr lang="en-US" b="true" sz="2930" spc="-58">
                <a:solidFill>
                  <a:srgbClr val="051D40"/>
                </a:solidFill>
                <a:latin typeface="Poppins Bold"/>
                <a:ea typeface="Poppins Bold"/>
                <a:cs typeface="Poppins Bold"/>
                <a:sym typeface="Poppins Bold"/>
              </a:rPr>
              <a:t>DASHBOARD</a:t>
            </a:r>
          </a:p>
        </p:txBody>
      </p:sp>
      <p:sp>
        <p:nvSpPr>
          <p:cNvPr name="TextBox 11" id="11"/>
          <p:cNvSpPr txBox="true"/>
          <p:nvPr/>
        </p:nvSpPr>
        <p:spPr>
          <a:xfrm rot="0">
            <a:off x="2845875" y="3079896"/>
            <a:ext cx="13380346" cy="6181046"/>
          </a:xfrm>
          <a:prstGeom prst="rect">
            <a:avLst/>
          </a:prstGeom>
        </p:spPr>
        <p:txBody>
          <a:bodyPr anchor="t" rtlCol="false" tIns="0" lIns="0" bIns="0" rIns="0">
            <a:spAutoFit/>
          </a:bodyPr>
          <a:lstStyle/>
          <a:p>
            <a:pPr algn="just">
              <a:lnSpc>
                <a:spcPts val="4458"/>
              </a:lnSpc>
            </a:pPr>
            <a:r>
              <a:rPr lang="en-US" sz="2423" spc="-48">
                <a:solidFill>
                  <a:srgbClr val="051D40"/>
                </a:solidFill>
                <a:latin typeface="Poppins"/>
                <a:ea typeface="Poppins"/>
                <a:cs typeface="Poppins"/>
                <a:sym typeface="Poppins"/>
              </a:rPr>
              <a:t>T</a:t>
            </a:r>
            <a:r>
              <a:rPr lang="en-US" b="true" sz="2423" spc="-48">
                <a:solidFill>
                  <a:srgbClr val="051D40"/>
                </a:solidFill>
                <a:latin typeface="Poppins Bold"/>
                <a:ea typeface="Poppins Bold"/>
                <a:cs typeface="Poppins Bold"/>
                <a:sym typeface="Poppins Bold"/>
              </a:rPr>
              <a:t>he main dashboard displays the navigation menu as follows:</a:t>
            </a:r>
          </a:p>
          <a:p>
            <a:pPr algn="just" marL="523186" indent="-261593" lvl="1">
              <a:lnSpc>
                <a:spcPts val="4240"/>
              </a:lnSpc>
              <a:buAutoNum type="arabicPeriod" startAt="1"/>
            </a:pPr>
            <a:r>
              <a:rPr lang="en-US" sz="2423" spc="-48">
                <a:solidFill>
                  <a:srgbClr val="051D40"/>
                </a:solidFill>
                <a:latin typeface="Poppins"/>
                <a:ea typeface="Poppins"/>
                <a:cs typeface="Poppins"/>
                <a:sym typeface="Poppins"/>
              </a:rPr>
              <a:t>Home</a:t>
            </a:r>
          </a:p>
          <a:p>
            <a:pPr algn="just" marL="523186" indent="-261593" lvl="1">
              <a:lnSpc>
                <a:spcPts val="4240"/>
              </a:lnSpc>
              <a:buAutoNum type="arabicPeriod" startAt="1"/>
            </a:pPr>
            <a:r>
              <a:rPr lang="en-US" sz="2423" spc="-48">
                <a:solidFill>
                  <a:srgbClr val="051D40"/>
                </a:solidFill>
                <a:latin typeface="Poppins"/>
                <a:ea typeface="Poppins"/>
                <a:cs typeface="Poppins"/>
                <a:sym typeface="Poppins"/>
              </a:rPr>
              <a:t>Create Quiz</a:t>
            </a:r>
          </a:p>
          <a:p>
            <a:pPr algn="just" marL="523186" indent="-261593" lvl="1">
              <a:lnSpc>
                <a:spcPts val="4240"/>
              </a:lnSpc>
              <a:buAutoNum type="arabicPeriod" startAt="1"/>
            </a:pPr>
            <a:r>
              <a:rPr lang="en-US" sz="2423" spc="-48">
                <a:solidFill>
                  <a:srgbClr val="051D40"/>
                </a:solidFill>
                <a:latin typeface="Poppins"/>
                <a:ea typeface="Poppins"/>
                <a:cs typeface="Poppins"/>
                <a:sym typeface="Poppins"/>
              </a:rPr>
              <a:t>Quiz</a:t>
            </a:r>
          </a:p>
          <a:p>
            <a:pPr algn="just" marL="523186" indent="-261593" lvl="1">
              <a:lnSpc>
                <a:spcPts val="4240"/>
              </a:lnSpc>
              <a:buAutoNum type="arabicPeriod" startAt="1"/>
            </a:pPr>
            <a:r>
              <a:rPr lang="en-US" sz="2423" spc="-48">
                <a:solidFill>
                  <a:srgbClr val="051D40"/>
                </a:solidFill>
                <a:latin typeface="Poppins"/>
                <a:ea typeface="Poppins"/>
                <a:cs typeface="Poppins"/>
                <a:sym typeface="Poppins"/>
              </a:rPr>
              <a:t>Leaderboard</a:t>
            </a:r>
          </a:p>
          <a:p>
            <a:pPr algn="just" marL="523186" indent="-261593" lvl="1">
              <a:lnSpc>
                <a:spcPts val="4240"/>
              </a:lnSpc>
              <a:buAutoNum type="arabicPeriod" startAt="1"/>
            </a:pPr>
            <a:r>
              <a:rPr lang="en-US" sz="2423" spc="-48">
                <a:solidFill>
                  <a:srgbClr val="051D40"/>
                </a:solidFill>
                <a:latin typeface="Poppins"/>
                <a:ea typeface="Poppins"/>
                <a:cs typeface="Poppins"/>
                <a:sym typeface="Poppins"/>
              </a:rPr>
              <a:t>Manage Quiz</a:t>
            </a:r>
          </a:p>
          <a:p>
            <a:pPr algn="just">
              <a:lnSpc>
                <a:spcPts val="4458"/>
              </a:lnSpc>
            </a:pPr>
          </a:p>
          <a:p>
            <a:pPr algn="just">
              <a:lnSpc>
                <a:spcPts val="4458"/>
              </a:lnSpc>
            </a:pPr>
            <a:r>
              <a:rPr lang="en-US" b="true" sz="2423" spc="-48">
                <a:solidFill>
                  <a:srgbClr val="051D40"/>
                </a:solidFill>
                <a:latin typeface="Poppins Bold"/>
                <a:ea typeface="Poppins Bold"/>
                <a:cs typeface="Poppins Bold"/>
                <a:sym typeface="Poppins Bold"/>
              </a:rPr>
              <a:t>The main section of the dashboard includes:</a:t>
            </a:r>
          </a:p>
          <a:p>
            <a:pPr algn="just" marL="523186" indent="-261593" lvl="1">
              <a:lnSpc>
                <a:spcPts val="4967"/>
              </a:lnSpc>
              <a:buAutoNum type="arabicPeriod" startAt="1"/>
            </a:pPr>
            <a:r>
              <a:rPr lang="en-US" sz="2423" spc="-48">
                <a:solidFill>
                  <a:srgbClr val="051D40"/>
                </a:solidFill>
                <a:latin typeface="Poppins"/>
                <a:ea typeface="Poppins"/>
                <a:cs typeface="Poppins"/>
                <a:sym typeface="Poppins"/>
              </a:rPr>
              <a:t>Number of Completed Quizze</a:t>
            </a:r>
          </a:p>
          <a:p>
            <a:pPr algn="just" marL="523186" indent="-261593" lvl="1">
              <a:lnSpc>
                <a:spcPts val="4967"/>
              </a:lnSpc>
              <a:buAutoNum type="arabicPeriod" startAt="1"/>
            </a:pPr>
            <a:r>
              <a:rPr lang="en-US" sz="2423" spc="-48">
                <a:solidFill>
                  <a:srgbClr val="051D40"/>
                </a:solidFill>
                <a:latin typeface="Poppins"/>
                <a:ea typeface="Poppins"/>
                <a:cs typeface="Poppins"/>
                <a:sym typeface="Poppins"/>
              </a:rPr>
              <a:t>Number of Ongoing Quizzes</a:t>
            </a:r>
          </a:p>
          <a:p>
            <a:pPr algn="just" marL="523186" indent="-261593" lvl="1">
              <a:lnSpc>
                <a:spcPts val="4967"/>
              </a:lnSpc>
              <a:buAutoNum type="arabicPeriod" startAt="1"/>
            </a:pPr>
            <a:r>
              <a:rPr lang="en-US" sz="2423" spc="-48">
                <a:solidFill>
                  <a:srgbClr val="051D40"/>
                </a:solidFill>
                <a:latin typeface="Poppins"/>
                <a:ea typeface="Poppins"/>
                <a:cs typeface="Poppins"/>
                <a:sym typeface="Poppins"/>
              </a:rPr>
              <a:t>Overall Leaderboard Chart</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222636" y="189573"/>
            <a:ext cx="7576461" cy="9387077"/>
          </a:xfrm>
          <a:custGeom>
            <a:avLst/>
            <a:gdLst/>
            <a:ahLst/>
            <a:cxnLst/>
            <a:rect r="r" b="b" t="t" l="l"/>
            <a:pathLst>
              <a:path h="9387077" w="7576461">
                <a:moveTo>
                  <a:pt x="0" y="0"/>
                </a:moveTo>
                <a:lnTo>
                  <a:pt x="7576461" y="0"/>
                </a:lnTo>
                <a:lnTo>
                  <a:pt x="7576461" y="9387077"/>
                </a:lnTo>
                <a:lnTo>
                  <a:pt x="0" y="9387077"/>
                </a:lnTo>
                <a:lnTo>
                  <a:pt x="0" y="0"/>
                </a:lnTo>
                <a:close/>
              </a:path>
            </a:pathLst>
          </a:custGeom>
          <a:blipFill>
            <a:blip r:embed="rId3"/>
            <a:stretch>
              <a:fillRect l="0" t="0" r="0" b="0"/>
            </a:stretch>
          </a:blipFill>
        </p:spPr>
      </p:sp>
      <p:sp>
        <p:nvSpPr>
          <p:cNvPr name="Freeform 10" id="10"/>
          <p:cNvSpPr/>
          <p:nvPr/>
        </p:nvSpPr>
        <p:spPr>
          <a:xfrm flipH="false" flipV="false" rot="0">
            <a:off x="8368316" y="189573"/>
            <a:ext cx="7731671" cy="9387077"/>
          </a:xfrm>
          <a:custGeom>
            <a:avLst/>
            <a:gdLst/>
            <a:ahLst/>
            <a:cxnLst/>
            <a:rect r="r" b="b" t="t" l="l"/>
            <a:pathLst>
              <a:path h="9387077" w="7731671">
                <a:moveTo>
                  <a:pt x="0" y="0"/>
                </a:moveTo>
                <a:lnTo>
                  <a:pt x="7731671" y="0"/>
                </a:lnTo>
                <a:lnTo>
                  <a:pt x="7731671" y="9387077"/>
                </a:lnTo>
                <a:lnTo>
                  <a:pt x="0" y="9387077"/>
                </a:lnTo>
                <a:lnTo>
                  <a:pt x="0" y="0"/>
                </a:lnTo>
                <a:close/>
              </a:path>
            </a:pathLst>
          </a:custGeom>
          <a:blipFill>
            <a:blip r:embed="rId4"/>
            <a:stretch>
              <a:fillRect l="-1755" t="0" r="-1755" b="0"/>
            </a:stretch>
          </a:blipFill>
        </p:spPr>
      </p:sp>
      <p:sp>
        <p:nvSpPr>
          <p:cNvPr name="TextBox 11" id="11"/>
          <p:cNvSpPr txBox="true"/>
          <p:nvPr/>
        </p:nvSpPr>
        <p:spPr>
          <a:xfrm rot="0">
            <a:off x="2313572" y="9711141"/>
            <a:ext cx="3483967"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Extra Bold"/>
                <a:ea typeface="Open Sans Extra Bold"/>
                <a:cs typeface="Open Sans Extra Bold"/>
                <a:sym typeface="Open Sans Extra Bold"/>
              </a:rPr>
              <a:t>Generated Question  Screen</a:t>
            </a:r>
          </a:p>
        </p:txBody>
      </p:sp>
      <p:sp>
        <p:nvSpPr>
          <p:cNvPr name="TextBox 12" id="12"/>
          <p:cNvSpPr txBox="true"/>
          <p:nvPr/>
        </p:nvSpPr>
        <p:spPr>
          <a:xfrm rot="0">
            <a:off x="10433108" y="9711141"/>
            <a:ext cx="3602087"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Extra Bold"/>
                <a:ea typeface="Open Sans Extra Bold"/>
                <a:cs typeface="Open Sans Extra Bold"/>
                <a:sym typeface="Open Sans Extra Bold"/>
              </a:rPr>
              <a:t>Generate Quiz Pop-up Screen</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222636" y="264815"/>
            <a:ext cx="8865198" cy="5206256"/>
          </a:xfrm>
          <a:custGeom>
            <a:avLst/>
            <a:gdLst/>
            <a:ahLst/>
            <a:cxnLst/>
            <a:rect r="r" b="b" t="t" l="l"/>
            <a:pathLst>
              <a:path h="5206256" w="8865198">
                <a:moveTo>
                  <a:pt x="0" y="0"/>
                </a:moveTo>
                <a:lnTo>
                  <a:pt x="8865199" y="0"/>
                </a:lnTo>
                <a:lnTo>
                  <a:pt x="8865199" y="5206256"/>
                </a:lnTo>
                <a:lnTo>
                  <a:pt x="0" y="5206256"/>
                </a:lnTo>
                <a:lnTo>
                  <a:pt x="0" y="0"/>
                </a:lnTo>
                <a:close/>
              </a:path>
            </a:pathLst>
          </a:custGeom>
          <a:blipFill>
            <a:blip r:embed="rId3"/>
            <a:stretch>
              <a:fillRect l="0" t="0" r="0" b="0"/>
            </a:stretch>
          </a:blipFill>
        </p:spPr>
      </p:sp>
      <p:sp>
        <p:nvSpPr>
          <p:cNvPr name="Freeform 10" id="10"/>
          <p:cNvSpPr/>
          <p:nvPr/>
        </p:nvSpPr>
        <p:spPr>
          <a:xfrm flipH="false" flipV="false" rot="0">
            <a:off x="9788122" y="4526987"/>
            <a:ext cx="8334246" cy="5248134"/>
          </a:xfrm>
          <a:custGeom>
            <a:avLst/>
            <a:gdLst/>
            <a:ahLst/>
            <a:cxnLst/>
            <a:rect r="r" b="b" t="t" l="l"/>
            <a:pathLst>
              <a:path h="5248134" w="8334246">
                <a:moveTo>
                  <a:pt x="0" y="0"/>
                </a:moveTo>
                <a:lnTo>
                  <a:pt x="8334246" y="0"/>
                </a:lnTo>
                <a:lnTo>
                  <a:pt x="8334246" y="5248134"/>
                </a:lnTo>
                <a:lnTo>
                  <a:pt x="0" y="5248134"/>
                </a:lnTo>
                <a:lnTo>
                  <a:pt x="0" y="0"/>
                </a:lnTo>
                <a:close/>
              </a:path>
            </a:pathLst>
          </a:custGeom>
          <a:blipFill>
            <a:blip r:embed="rId4"/>
            <a:stretch>
              <a:fillRect l="0" t="0" r="0" b="0"/>
            </a:stretch>
          </a:blipFill>
        </p:spPr>
      </p:sp>
      <p:sp>
        <p:nvSpPr>
          <p:cNvPr name="TextBox 11" id="11"/>
          <p:cNvSpPr txBox="true"/>
          <p:nvPr/>
        </p:nvSpPr>
        <p:spPr>
          <a:xfrm rot="0">
            <a:off x="3664710" y="5644529"/>
            <a:ext cx="1981051"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Extra Bold"/>
                <a:ea typeface="Open Sans Extra Bold"/>
                <a:cs typeface="Open Sans Extra Bold"/>
                <a:sym typeface="Open Sans Extra Bold"/>
              </a:rPr>
              <a:t>Quiz List Screen</a:t>
            </a:r>
          </a:p>
        </p:txBody>
      </p:sp>
      <p:sp>
        <p:nvSpPr>
          <p:cNvPr name="TextBox 12" id="12"/>
          <p:cNvSpPr txBox="true"/>
          <p:nvPr/>
        </p:nvSpPr>
        <p:spPr>
          <a:xfrm rot="0">
            <a:off x="12999554" y="9878060"/>
            <a:ext cx="2324249"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Extra Bold"/>
                <a:ea typeface="Open Sans Extra Bold"/>
                <a:cs typeface="Open Sans Extra Bold"/>
                <a:sym typeface="Open Sans Extra Bold"/>
              </a:rPr>
              <a:t>Quiz Status Screen</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23354B"/>
        </a:solidFill>
      </p:bgPr>
    </p:bg>
    <p:spTree>
      <p:nvGrpSpPr>
        <p:cNvPr id="1" name=""/>
        <p:cNvGrpSpPr/>
        <p:nvPr/>
      </p:nvGrpSpPr>
      <p:grpSpPr>
        <a:xfrm>
          <a:off x="0" y="0"/>
          <a:ext cx="0" cy="0"/>
          <a:chOff x="0" y="0"/>
          <a:chExt cx="0" cy="0"/>
        </a:xfrm>
      </p:grpSpPr>
      <p:sp>
        <p:nvSpPr>
          <p:cNvPr name="Freeform 2" id="2"/>
          <p:cNvSpPr/>
          <p:nvPr/>
        </p:nvSpPr>
        <p:spPr>
          <a:xfrm flipH="false" flipV="false" rot="0">
            <a:off x="15537499" y="408799"/>
            <a:ext cx="1487448" cy="1929472"/>
          </a:xfrm>
          <a:custGeom>
            <a:avLst/>
            <a:gdLst/>
            <a:ahLst/>
            <a:cxnLst/>
            <a:rect r="r" b="b" t="t" l="l"/>
            <a:pathLst>
              <a:path h="1929472" w="1487448">
                <a:moveTo>
                  <a:pt x="0" y="0"/>
                </a:moveTo>
                <a:lnTo>
                  <a:pt x="1487447" y="0"/>
                </a:lnTo>
                <a:lnTo>
                  <a:pt x="1487447" y="1929472"/>
                </a:lnTo>
                <a:lnTo>
                  <a:pt x="0" y="1929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7293" y="7753458"/>
            <a:ext cx="1487448" cy="1929472"/>
          </a:xfrm>
          <a:custGeom>
            <a:avLst/>
            <a:gdLst/>
            <a:ahLst/>
            <a:cxnLst/>
            <a:rect r="r" b="b" t="t" l="l"/>
            <a:pathLst>
              <a:path h="1929472" w="1487448">
                <a:moveTo>
                  <a:pt x="0" y="0"/>
                </a:moveTo>
                <a:lnTo>
                  <a:pt x="1487448" y="0"/>
                </a:lnTo>
                <a:lnTo>
                  <a:pt x="1487448" y="1929473"/>
                </a:lnTo>
                <a:lnTo>
                  <a:pt x="0" y="19294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892260" y="845119"/>
            <a:ext cx="764962" cy="2168706"/>
          </a:xfrm>
          <a:custGeom>
            <a:avLst/>
            <a:gdLst/>
            <a:ahLst/>
            <a:cxnLst/>
            <a:rect r="r" b="b" t="t" l="l"/>
            <a:pathLst>
              <a:path h="2168706" w="764962">
                <a:moveTo>
                  <a:pt x="0" y="0"/>
                </a:moveTo>
                <a:lnTo>
                  <a:pt x="764962" y="0"/>
                </a:lnTo>
                <a:lnTo>
                  <a:pt x="764962" y="2168707"/>
                </a:lnTo>
                <a:lnTo>
                  <a:pt x="0" y="21687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792466" y="7791466"/>
            <a:ext cx="764962" cy="2168706"/>
          </a:xfrm>
          <a:custGeom>
            <a:avLst/>
            <a:gdLst/>
            <a:ahLst/>
            <a:cxnLst/>
            <a:rect r="r" b="b" t="t" l="l"/>
            <a:pathLst>
              <a:path h="2168706" w="764962">
                <a:moveTo>
                  <a:pt x="764962" y="2168706"/>
                </a:moveTo>
                <a:lnTo>
                  <a:pt x="0" y="2168706"/>
                </a:lnTo>
                <a:lnTo>
                  <a:pt x="0" y="0"/>
                </a:lnTo>
                <a:lnTo>
                  <a:pt x="764962" y="0"/>
                </a:lnTo>
                <a:lnTo>
                  <a:pt x="764962" y="216870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847890" y="4632325"/>
            <a:ext cx="6592220" cy="927100"/>
          </a:xfrm>
          <a:prstGeom prst="rect">
            <a:avLst/>
          </a:prstGeom>
        </p:spPr>
        <p:txBody>
          <a:bodyPr anchor="t" rtlCol="false" tIns="0" lIns="0" bIns="0" rIns="0">
            <a:spAutoFit/>
          </a:bodyPr>
          <a:lstStyle/>
          <a:p>
            <a:pPr algn="l">
              <a:lnSpc>
                <a:spcPts val="7699"/>
              </a:lnSpc>
              <a:spcBef>
                <a:spcPct val="0"/>
              </a:spcBef>
            </a:pPr>
            <a:r>
              <a:rPr lang="en-US" sz="5499">
                <a:solidFill>
                  <a:srgbClr val="FDFDFD"/>
                </a:solidFill>
                <a:latin typeface="Open Sans Extra Bold"/>
                <a:ea typeface="Open Sans Extra Bold"/>
                <a:cs typeface="Open Sans Extra Bold"/>
                <a:sym typeface="Open Sans Extra Bold"/>
              </a:rPr>
              <a:t>IMPLEMENTATION</a:t>
            </a:r>
          </a:p>
        </p:txBody>
      </p:sp>
      <p:sp>
        <p:nvSpPr>
          <p:cNvPr name="Freeform 7" id="7"/>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6"/>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610419" y="2783384"/>
            <a:ext cx="14815621" cy="7813019"/>
          </a:xfrm>
          <a:prstGeom prst="rect">
            <a:avLst/>
          </a:prstGeom>
        </p:spPr>
        <p:txBody>
          <a:bodyPr anchor="t" rtlCol="false" tIns="0" lIns="0" bIns="0" rIns="0">
            <a:spAutoFit/>
          </a:bodyPr>
          <a:lstStyle/>
          <a:p>
            <a:pPr algn="just" marL="639685" indent="-319843" lvl="1">
              <a:lnSpc>
                <a:spcPts val="4148"/>
              </a:lnSpc>
              <a:buFont typeface="Arial"/>
              <a:buChar char="•"/>
            </a:pPr>
            <a:r>
              <a:rPr lang="en-US" sz="2962" spc="-59">
                <a:solidFill>
                  <a:srgbClr val="051D40"/>
                </a:solidFill>
                <a:latin typeface="Poppins"/>
                <a:ea typeface="Poppins"/>
                <a:cs typeface="Poppins"/>
                <a:sym typeface="Poppins"/>
              </a:rPr>
              <a:t>Gamification applies game elements (points, badges, levels) into education to increase motivation and engagement. Platforms like Duolingo and Quizizz show its success.</a:t>
            </a:r>
          </a:p>
          <a:p>
            <a:pPr algn="just">
              <a:lnSpc>
                <a:spcPts val="4148"/>
              </a:lnSpc>
            </a:pPr>
          </a:p>
          <a:p>
            <a:pPr algn="just" marL="639685" indent="-319843" lvl="1">
              <a:lnSpc>
                <a:spcPts val="4148"/>
              </a:lnSpc>
              <a:buFont typeface="Arial"/>
              <a:buChar char="•"/>
            </a:pPr>
            <a:r>
              <a:rPr lang="en-US" sz="2962" spc="-59">
                <a:solidFill>
                  <a:srgbClr val="051D40"/>
                </a:solidFill>
                <a:latin typeface="Poppins"/>
                <a:ea typeface="Poppins"/>
                <a:cs typeface="Poppins"/>
                <a:sym typeface="Poppins"/>
              </a:rPr>
              <a:t>H</a:t>
            </a:r>
            <a:r>
              <a:rPr lang="en-US" sz="2962" spc="-59">
                <a:solidFill>
                  <a:srgbClr val="051D40"/>
                </a:solidFill>
                <a:latin typeface="Poppins"/>
                <a:ea typeface="Poppins"/>
                <a:cs typeface="Poppins"/>
                <a:sym typeface="Poppins"/>
              </a:rPr>
              <a:t>owever, many students focus more on rewards than truly understanding the material. This reduces the effectiveness of learning. </a:t>
            </a:r>
          </a:p>
          <a:p>
            <a:pPr algn="just">
              <a:lnSpc>
                <a:spcPts val="4148"/>
              </a:lnSpc>
            </a:pPr>
          </a:p>
          <a:p>
            <a:pPr algn="just" marL="639685" indent="-319843" lvl="1">
              <a:lnSpc>
                <a:spcPts val="4148"/>
              </a:lnSpc>
              <a:buFont typeface="Arial"/>
              <a:buChar char="•"/>
            </a:pPr>
            <a:r>
              <a:rPr lang="en-US" sz="2962" spc="-59">
                <a:solidFill>
                  <a:srgbClr val="051D40"/>
                </a:solidFill>
                <a:latin typeface="Poppins"/>
                <a:ea typeface="Poppins"/>
                <a:cs typeface="Poppins"/>
                <a:sym typeface="Poppins"/>
              </a:rPr>
              <a:t>Adaptive gamification and progressive learning offer a solution. They adjust difficulty levels based on the user's progress, helping learners stay motivated and challenged.</a:t>
            </a:r>
          </a:p>
          <a:p>
            <a:pPr algn="just">
              <a:lnSpc>
                <a:spcPts val="4148"/>
              </a:lnSpc>
            </a:pPr>
          </a:p>
          <a:p>
            <a:pPr algn="just" marL="639685" indent="-319843" lvl="1">
              <a:lnSpc>
                <a:spcPts val="4148"/>
              </a:lnSpc>
              <a:buFont typeface="Arial"/>
              <a:buChar char="•"/>
            </a:pPr>
            <a:r>
              <a:rPr lang="en-US" sz="2962" spc="-59" strike="noStrike" u="none">
                <a:solidFill>
                  <a:srgbClr val="051D40"/>
                </a:solidFill>
                <a:latin typeface="Poppins"/>
                <a:ea typeface="Poppins"/>
                <a:cs typeface="Poppins"/>
                <a:sym typeface="Poppins"/>
              </a:rPr>
              <a:t>Serious games enhance learning by combining practice with theory and providing real-time feedback.</a:t>
            </a:r>
          </a:p>
          <a:p>
            <a:pPr algn="just">
              <a:lnSpc>
                <a:spcPts val="4148"/>
              </a:lnSpc>
            </a:pPr>
          </a:p>
          <a:p>
            <a:pPr algn="just">
              <a:lnSpc>
                <a:spcPts val="4148"/>
              </a:lnSpc>
            </a:pPr>
          </a:p>
        </p:txBody>
      </p:sp>
      <p:sp>
        <p:nvSpPr>
          <p:cNvPr name="TextBox 9" id="9"/>
          <p:cNvSpPr txBox="true"/>
          <p:nvPr/>
        </p:nvSpPr>
        <p:spPr>
          <a:xfrm rot="0">
            <a:off x="2569160" y="1134689"/>
            <a:ext cx="10102329" cy="111125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Research Background</a:t>
            </a:r>
          </a:p>
        </p:txBody>
      </p:sp>
      <p:sp>
        <p:nvSpPr>
          <p:cNvPr name="Freeform 10" id="10"/>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TextBox 9" id="9"/>
          <p:cNvSpPr txBox="true"/>
          <p:nvPr/>
        </p:nvSpPr>
        <p:spPr>
          <a:xfrm rot="0">
            <a:off x="3266776" y="331306"/>
            <a:ext cx="11754449" cy="1111250"/>
          </a:xfrm>
          <a:prstGeom prst="rect">
            <a:avLst/>
          </a:prstGeom>
        </p:spPr>
        <p:txBody>
          <a:bodyPr anchor="t" rtlCol="false" tIns="0" lIns="0" bIns="0" rIns="0">
            <a:spAutoFit/>
          </a:bodyPr>
          <a:lstStyle/>
          <a:p>
            <a:pPr algn="ctr">
              <a:lnSpc>
                <a:spcPts val="9100"/>
              </a:lnSpc>
              <a:spcBef>
                <a:spcPct val="0"/>
              </a:spcBef>
            </a:pPr>
            <a:r>
              <a:rPr lang="en-US" sz="6500">
                <a:solidFill>
                  <a:srgbClr val="051D40"/>
                </a:solidFill>
                <a:latin typeface="Open Sans Extra Bold"/>
                <a:ea typeface="Open Sans Extra Bold"/>
                <a:cs typeface="Open Sans Extra Bold"/>
                <a:sym typeface="Open Sans Extra Bold"/>
              </a:rPr>
              <a:t>Demo Video</a:t>
            </a:r>
          </a:p>
        </p:txBody>
      </p:sp>
      <p:pic>
        <p:nvPicPr>
          <p:cNvPr name="Picture 10" id="10"/>
          <p:cNvPicPr>
            <a:picLocks noChangeAspect="true"/>
          </p:cNvPicPr>
          <p:nvPr>
            <a:videoFile r:link="rId4"/>
          </p:nvPr>
        </p:nvPicPr>
        <p:blipFill>
          <a:blip r:embed="rId3"/>
          <a:stretch>
            <a:fillRect/>
          </a:stretch>
        </p:blipFill>
        <p:spPr>
          <a:xfrm rot="0">
            <a:off x="2371590" y="2029582"/>
            <a:ext cx="13544819" cy="7613013"/>
          </a:xfrm>
          <a:prstGeom prst="rect">
            <a:avLst/>
          </a:prstGeom>
        </p:spPr>
      </p:pic>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23354B"/>
        </a:solidFill>
      </p:bgPr>
    </p:bg>
    <p:spTree>
      <p:nvGrpSpPr>
        <p:cNvPr id="1" name=""/>
        <p:cNvGrpSpPr/>
        <p:nvPr/>
      </p:nvGrpSpPr>
      <p:grpSpPr>
        <a:xfrm>
          <a:off x="0" y="0"/>
          <a:ext cx="0" cy="0"/>
          <a:chOff x="0" y="0"/>
          <a:chExt cx="0" cy="0"/>
        </a:xfrm>
      </p:grpSpPr>
      <p:sp>
        <p:nvSpPr>
          <p:cNvPr name="Freeform 2" id="2"/>
          <p:cNvSpPr/>
          <p:nvPr/>
        </p:nvSpPr>
        <p:spPr>
          <a:xfrm flipH="false" flipV="false" rot="0">
            <a:off x="15537499" y="408799"/>
            <a:ext cx="1487448" cy="1929472"/>
          </a:xfrm>
          <a:custGeom>
            <a:avLst/>
            <a:gdLst/>
            <a:ahLst/>
            <a:cxnLst/>
            <a:rect r="r" b="b" t="t" l="l"/>
            <a:pathLst>
              <a:path h="1929472" w="1487448">
                <a:moveTo>
                  <a:pt x="0" y="0"/>
                </a:moveTo>
                <a:lnTo>
                  <a:pt x="1487447" y="0"/>
                </a:lnTo>
                <a:lnTo>
                  <a:pt x="1487447" y="1929472"/>
                </a:lnTo>
                <a:lnTo>
                  <a:pt x="0" y="1929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7293" y="7753458"/>
            <a:ext cx="1487448" cy="1929472"/>
          </a:xfrm>
          <a:custGeom>
            <a:avLst/>
            <a:gdLst/>
            <a:ahLst/>
            <a:cxnLst/>
            <a:rect r="r" b="b" t="t" l="l"/>
            <a:pathLst>
              <a:path h="1929472" w="1487448">
                <a:moveTo>
                  <a:pt x="0" y="0"/>
                </a:moveTo>
                <a:lnTo>
                  <a:pt x="1487448" y="0"/>
                </a:lnTo>
                <a:lnTo>
                  <a:pt x="1487448" y="1929473"/>
                </a:lnTo>
                <a:lnTo>
                  <a:pt x="0" y="19294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892260" y="845119"/>
            <a:ext cx="764962" cy="2168706"/>
          </a:xfrm>
          <a:custGeom>
            <a:avLst/>
            <a:gdLst/>
            <a:ahLst/>
            <a:cxnLst/>
            <a:rect r="r" b="b" t="t" l="l"/>
            <a:pathLst>
              <a:path h="2168706" w="764962">
                <a:moveTo>
                  <a:pt x="0" y="0"/>
                </a:moveTo>
                <a:lnTo>
                  <a:pt x="764962" y="0"/>
                </a:lnTo>
                <a:lnTo>
                  <a:pt x="764962" y="2168707"/>
                </a:lnTo>
                <a:lnTo>
                  <a:pt x="0" y="21687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792466" y="7791466"/>
            <a:ext cx="764962" cy="2168706"/>
          </a:xfrm>
          <a:custGeom>
            <a:avLst/>
            <a:gdLst/>
            <a:ahLst/>
            <a:cxnLst/>
            <a:rect r="r" b="b" t="t" l="l"/>
            <a:pathLst>
              <a:path h="2168706" w="764962">
                <a:moveTo>
                  <a:pt x="764962" y="2168706"/>
                </a:moveTo>
                <a:lnTo>
                  <a:pt x="0" y="2168706"/>
                </a:lnTo>
                <a:lnTo>
                  <a:pt x="0" y="0"/>
                </a:lnTo>
                <a:lnTo>
                  <a:pt x="764962" y="0"/>
                </a:lnTo>
                <a:lnTo>
                  <a:pt x="764962" y="216870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6976856" y="3660775"/>
            <a:ext cx="4334288" cy="2870200"/>
          </a:xfrm>
          <a:prstGeom prst="rect">
            <a:avLst/>
          </a:prstGeom>
        </p:spPr>
        <p:txBody>
          <a:bodyPr anchor="t" rtlCol="false" tIns="0" lIns="0" bIns="0" rIns="0">
            <a:spAutoFit/>
          </a:bodyPr>
          <a:lstStyle/>
          <a:p>
            <a:pPr algn="ctr">
              <a:lnSpc>
                <a:spcPts val="7699"/>
              </a:lnSpc>
            </a:pPr>
            <a:r>
              <a:rPr lang="en-US" sz="5499">
                <a:solidFill>
                  <a:srgbClr val="FDFDFD"/>
                </a:solidFill>
                <a:latin typeface="Open Sans Extra Bold"/>
                <a:ea typeface="Open Sans Extra Bold"/>
                <a:cs typeface="Open Sans Extra Bold"/>
                <a:sym typeface="Open Sans Extra Bold"/>
              </a:rPr>
              <a:t>RESULT</a:t>
            </a:r>
          </a:p>
          <a:p>
            <a:pPr algn="ctr">
              <a:lnSpc>
                <a:spcPts val="7699"/>
              </a:lnSpc>
            </a:pPr>
            <a:r>
              <a:rPr lang="en-US" sz="5499">
                <a:solidFill>
                  <a:srgbClr val="FDFDFD"/>
                </a:solidFill>
                <a:latin typeface="Open Sans Extra Bold"/>
                <a:ea typeface="Open Sans Extra Bold"/>
                <a:cs typeface="Open Sans Extra Bold"/>
                <a:sym typeface="Open Sans Extra Bold"/>
              </a:rPr>
              <a:t>&amp; </a:t>
            </a:r>
          </a:p>
          <a:p>
            <a:pPr algn="ctr">
              <a:lnSpc>
                <a:spcPts val="7699"/>
              </a:lnSpc>
              <a:spcBef>
                <a:spcPct val="0"/>
              </a:spcBef>
            </a:pPr>
            <a:r>
              <a:rPr lang="en-US" sz="5499">
                <a:solidFill>
                  <a:srgbClr val="FDFDFD"/>
                </a:solidFill>
                <a:latin typeface="Open Sans Extra Bold"/>
                <a:ea typeface="Open Sans Extra Bold"/>
                <a:cs typeface="Open Sans Extra Bold"/>
                <a:sym typeface="Open Sans Extra Bold"/>
              </a:rPr>
              <a:t>DISCUSSION</a:t>
            </a:r>
          </a:p>
        </p:txBody>
      </p:sp>
      <p:sp>
        <p:nvSpPr>
          <p:cNvPr name="Freeform 7" id="7"/>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6"/>
            <a:stretch>
              <a:fillRect l="0" t="0" r="0" b="0"/>
            </a:stretch>
          </a:blipFill>
        </p:spPr>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3651634" y="2144474"/>
            <a:ext cx="11897188" cy="6647554"/>
          </a:xfrm>
          <a:custGeom>
            <a:avLst/>
            <a:gdLst/>
            <a:ahLst/>
            <a:cxnLst/>
            <a:rect r="r" b="b" t="t" l="l"/>
            <a:pathLst>
              <a:path h="6647554" w="11897188">
                <a:moveTo>
                  <a:pt x="0" y="0"/>
                </a:moveTo>
                <a:lnTo>
                  <a:pt x="11897188" y="0"/>
                </a:lnTo>
                <a:lnTo>
                  <a:pt x="11897188" y="6647554"/>
                </a:lnTo>
                <a:lnTo>
                  <a:pt x="0" y="6647554"/>
                </a:lnTo>
                <a:lnTo>
                  <a:pt x="0" y="0"/>
                </a:lnTo>
                <a:close/>
              </a:path>
            </a:pathLst>
          </a:custGeom>
          <a:blipFill>
            <a:blip r:embed="rId3"/>
            <a:stretch>
              <a:fillRect l="0" t="0" r="0" b="0"/>
            </a:stretch>
          </a:blipFill>
        </p:spPr>
      </p:sp>
      <p:sp>
        <p:nvSpPr>
          <p:cNvPr name="TextBox 10" id="10"/>
          <p:cNvSpPr txBox="true"/>
          <p:nvPr/>
        </p:nvSpPr>
        <p:spPr>
          <a:xfrm rot="0">
            <a:off x="4387661" y="76300"/>
            <a:ext cx="9305709" cy="1659361"/>
          </a:xfrm>
          <a:prstGeom prst="rect">
            <a:avLst/>
          </a:prstGeom>
        </p:spPr>
        <p:txBody>
          <a:bodyPr anchor="t" rtlCol="false" tIns="0" lIns="0" bIns="0" rIns="0">
            <a:spAutoFit/>
          </a:bodyPr>
          <a:lstStyle/>
          <a:p>
            <a:pPr algn="ctr">
              <a:lnSpc>
                <a:spcPts val="6714"/>
              </a:lnSpc>
              <a:spcBef>
                <a:spcPct val="0"/>
              </a:spcBef>
            </a:pPr>
            <a:r>
              <a:rPr lang="en-US" sz="4795">
                <a:solidFill>
                  <a:srgbClr val="051D40"/>
                </a:solidFill>
                <a:latin typeface="Open Sans Extra Bold"/>
                <a:ea typeface="Open Sans Extra Bold"/>
                <a:cs typeface="Open Sans Extra Bold"/>
                <a:sym typeface="Open Sans Extra Bold"/>
              </a:rPr>
              <a:t>Result View Upload Material PDF</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3266776" y="2307907"/>
            <a:ext cx="11547480" cy="6811552"/>
          </a:xfrm>
          <a:custGeom>
            <a:avLst/>
            <a:gdLst/>
            <a:ahLst/>
            <a:cxnLst/>
            <a:rect r="r" b="b" t="t" l="l"/>
            <a:pathLst>
              <a:path h="6811552" w="11547480">
                <a:moveTo>
                  <a:pt x="0" y="0"/>
                </a:moveTo>
                <a:lnTo>
                  <a:pt x="11547480" y="0"/>
                </a:lnTo>
                <a:lnTo>
                  <a:pt x="11547480" y="6811552"/>
                </a:lnTo>
                <a:lnTo>
                  <a:pt x="0" y="6811552"/>
                </a:lnTo>
                <a:lnTo>
                  <a:pt x="0" y="0"/>
                </a:lnTo>
                <a:close/>
              </a:path>
            </a:pathLst>
          </a:custGeom>
          <a:blipFill>
            <a:blip r:embed="rId3"/>
            <a:stretch>
              <a:fillRect l="0" t="0" r="0" b="0"/>
            </a:stretch>
          </a:blipFill>
        </p:spPr>
      </p:sp>
      <p:sp>
        <p:nvSpPr>
          <p:cNvPr name="TextBox 10" id="10"/>
          <p:cNvSpPr txBox="true"/>
          <p:nvPr/>
        </p:nvSpPr>
        <p:spPr>
          <a:xfrm rot="0">
            <a:off x="4387661" y="76300"/>
            <a:ext cx="9305709" cy="1659361"/>
          </a:xfrm>
          <a:prstGeom prst="rect">
            <a:avLst/>
          </a:prstGeom>
        </p:spPr>
        <p:txBody>
          <a:bodyPr anchor="t" rtlCol="false" tIns="0" lIns="0" bIns="0" rIns="0">
            <a:spAutoFit/>
          </a:bodyPr>
          <a:lstStyle/>
          <a:p>
            <a:pPr algn="ctr">
              <a:lnSpc>
                <a:spcPts val="6714"/>
              </a:lnSpc>
              <a:spcBef>
                <a:spcPct val="0"/>
              </a:spcBef>
            </a:pPr>
            <a:r>
              <a:rPr lang="en-US" sz="4795">
                <a:solidFill>
                  <a:srgbClr val="051D40"/>
                </a:solidFill>
                <a:latin typeface="Open Sans Extra Bold"/>
                <a:ea typeface="Open Sans Extra Bold"/>
                <a:cs typeface="Open Sans Extra Bold"/>
                <a:sym typeface="Open Sans Extra Bold"/>
              </a:rPr>
              <a:t>Result View generate question Multiple choice </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3216273" y="2346523"/>
            <a:ext cx="11966711" cy="6731275"/>
          </a:xfrm>
          <a:custGeom>
            <a:avLst/>
            <a:gdLst/>
            <a:ahLst/>
            <a:cxnLst/>
            <a:rect r="r" b="b" t="t" l="l"/>
            <a:pathLst>
              <a:path h="6731275" w="11966711">
                <a:moveTo>
                  <a:pt x="0" y="0"/>
                </a:moveTo>
                <a:lnTo>
                  <a:pt x="11966712" y="0"/>
                </a:lnTo>
                <a:lnTo>
                  <a:pt x="11966712" y="6731275"/>
                </a:lnTo>
                <a:lnTo>
                  <a:pt x="0" y="6731275"/>
                </a:lnTo>
                <a:lnTo>
                  <a:pt x="0" y="0"/>
                </a:lnTo>
                <a:close/>
              </a:path>
            </a:pathLst>
          </a:custGeom>
          <a:blipFill>
            <a:blip r:embed="rId3"/>
            <a:stretch>
              <a:fillRect l="0" t="0" r="0" b="0"/>
            </a:stretch>
          </a:blipFill>
        </p:spPr>
      </p:sp>
      <p:sp>
        <p:nvSpPr>
          <p:cNvPr name="TextBox 10" id="10"/>
          <p:cNvSpPr txBox="true"/>
          <p:nvPr/>
        </p:nvSpPr>
        <p:spPr>
          <a:xfrm rot="0">
            <a:off x="4491146" y="250239"/>
            <a:ext cx="9305709" cy="1659361"/>
          </a:xfrm>
          <a:prstGeom prst="rect">
            <a:avLst/>
          </a:prstGeom>
        </p:spPr>
        <p:txBody>
          <a:bodyPr anchor="t" rtlCol="false" tIns="0" lIns="0" bIns="0" rIns="0">
            <a:spAutoFit/>
          </a:bodyPr>
          <a:lstStyle/>
          <a:p>
            <a:pPr algn="ctr">
              <a:lnSpc>
                <a:spcPts val="6714"/>
              </a:lnSpc>
              <a:spcBef>
                <a:spcPct val="0"/>
              </a:spcBef>
            </a:pPr>
            <a:r>
              <a:rPr lang="en-US" sz="4795">
                <a:solidFill>
                  <a:srgbClr val="051D40"/>
                </a:solidFill>
                <a:latin typeface="Open Sans Extra Bold"/>
                <a:ea typeface="Open Sans Extra Bold"/>
                <a:cs typeface="Open Sans Extra Bold"/>
                <a:sym typeface="Open Sans Extra Bold"/>
              </a:rPr>
              <a:t>Result View generate question short answer </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3070129" y="2346523"/>
            <a:ext cx="12571821" cy="7071649"/>
          </a:xfrm>
          <a:custGeom>
            <a:avLst/>
            <a:gdLst/>
            <a:ahLst/>
            <a:cxnLst/>
            <a:rect r="r" b="b" t="t" l="l"/>
            <a:pathLst>
              <a:path h="7071649" w="12571821">
                <a:moveTo>
                  <a:pt x="0" y="0"/>
                </a:moveTo>
                <a:lnTo>
                  <a:pt x="12571821" y="0"/>
                </a:lnTo>
                <a:lnTo>
                  <a:pt x="12571821" y="7071649"/>
                </a:lnTo>
                <a:lnTo>
                  <a:pt x="0" y="7071649"/>
                </a:lnTo>
                <a:lnTo>
                  <a:pt x="0" y="0"/>
                </a:lnTo>
                <a:close/>
              </a:path>
            </a:pathLst>
          </a:custGeom>
          <a:blipFill>
            <a:blip r:embed="rId3"/>
            <a:stretch>
              <a:fillRect l="0" t="0" r="0" b="0"/>
            </a:stretch>
          </a:blipFill>
        </p:spPr>
      </p:sp>
      <p:sp>
        <p:nvSpPr>
          <p:cNvPr name="TextBox 10" id="10"/>
          <p:cNvSpPr txBox="true"/>
          <p:nvPr/>
        </p:nvSpPr>
        <p:spPr>
          <a:xfrm rot="0">
            <a:off x="4491146" y="250239"/>
            <a:ext cx="9305709" cy="1659361"/>
          </a:xfrm>
          <a:prstGeom prst="rect">
            <a:avLst/>
          </a:prstGeom>
        </p:spPr>
        <p:txBody>
          <a:bodyPr anchor="t" rtlCol="false" tIns="0" lIns="0" bIns="0" rIns="0">
            <a:spAutoFit/>
          </a:bodyPr>
          <a:lstStyle/>
          <a:p>
            <a:pPr algn="ctr">
              <a:lnSpc>
                <a:spcPts val="6714"/>
              </a:lnSpc>
              <a:spcBef>
                <a:spcPct val="0"/>
              </a:spcBef>
            </a:pPr>
            <a:r>
              <a:rPr lang="en-US" sz="4795">
                <a:solidFill>
                  <a:srgbClr val="051D40"/>
                </a:solidFill>
                <a:latin typeface="Open Sans Extra Bold"/>
                <a:ea typeface="Open Sans Extra Bold"/>
                <a:cs typeface="Open Sans Extra Bold"/>
                <a:sym typeface="Open Sans Extra Bold"/>
              </a:rPr>
              <a:t>Result View generate question short answer </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3072551" y="2277430"/>
            <a:ext cx="12196022" cy="7500554"/>
          </a:xfrm>
          <a:custGeom>
            <a:avLst/>
            <a:gdLst/>
            <a:ahLst/>
            <a:cxnLst/>
            <a:rect r="r" b="b" t="t" l="l"/>
            <a:pathLst>
              <a:path h="7500554" w="12196022">
                <a:moveTo>
                  <a:pt x="0" y="0"/>
                </a:moveTo>
                <a:lnTo>
                  <a:pt x="12196022" y="0"/>
                </a:lnTo>
                <a:lnTo>
                  <a:pt x="12196022" y="7500554"/>
                </a:lnTo>
                <a:lnTo>
                  <a:pt x="0" y="7500554"/>
                </a:lnTo>
                <a:lnTo>
                  <a:pt x="0" y="0"/>
                </a:lnTo>
                <a:close/>
              </a:path>
            </a:pathLst>
          </a:custGeom>
          <a:blipFill>
            <a:blip r:embed="rId3"/>
            <a:stretch>
              <a:fillRect l="0" t="0" r="0" b="0"/>
            </a:stretch>
          </a:blipFill>
        </p:spPr>
      </p:sp>
      <p:sp>
        <p:nvSpPr>
          <p:cNvPr name="TextBox 10" id="10"/>
          <p:cNvSpPr txBox="true"/>
          <p:nvPr/>
        </p:nvSpPr>
        <p:spPr>
          <a:xfrm rot="0">
            <a:off x="3266776" y="331306"/>
            <a:ext cx="11754449" cy="1111250"/>
          </a:xfrm>
          <a:prstGeom prst="rect">
            <a:avLst/>
          </a:prstGeom>
        </p:spPr>
        <p:txBody>
          <a:bodyPr anchor="t" rtlCol="false" tIns="0" lIns="0" bIns="0" rIns="0">
            <a:spAutoFit/>
          </a:bodyPr>
          <a:lstStyle/>
          <a:p>
            <a:pPr algn="ctr">
              <a:lnSpc>
                <a:spcPts val="9100"/>
              </a:lnSpc>
              <a:spcBef>
                <a:spcPct val="0"/>
              </a:spcBef>
            </a:pPr>
            <a:r>
              <a:rPr lang="en-US" sz="6500">
                <a:solidFill>
                  <a:srgbClr val="051D40"/>
                </a:solidFill>
                <a:latin typeface="Open Sans Extra Bold"/>
                <a:ea typeface="Open Sans Extra Bold"/>
                <a:cs typeface="Open Sans Extra Bold"/>
                <a:sym typeface="Open Sans Extra Bold"/>
              </a:rPr>
              <a:t>Result View generate quiz</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3266776" y="2278589"/>
            <a:ext cx="11754449" cy="7214293"/>
          </a:xfrm>
          <a:custGeom>
            <a:avLst/>
            <a:gdLst/>
            <a:ahLst/>
            <a:cxnLst/>
            <a:rect r="r" b="b" t="t" l="l"/>
            <a:pathLst>
              <a:path h="7214293" w="11754449">
                <a:moveTo>
                  <a:pt x="0" y="0"/>
                </a:moveTo>
                <a:lnTo>
                  <a:pt x="11754448" y="0"/>
                </a:lnTo>
                <a:lnTo>
                  <a:pt x="11754448" y="7214293"/>
                </a:lnTo>
                <a:lnTo>
                  <a:pt x="0" y="7214293"/>
                </a:lnTo>
                <a:lnTo>
                  <a:pt x="0" y="0"/>
                </a:lnTo>
                <a:close/>
              </a:path>
            </a:pathLst>
          </a:custGeom>
          <a:blipFill>
            <a:blip r:embed="rId3"/>
            <a:stretch>
              <a:fillRect l="0" t="0" r="0" b="0"/>
            </a:stretch>
          </a:blipFill>
        </p:spPr>
      </p:sp>
      <p:sp>
        <p:nvSpPr>
          <p:cNvPr name="TextBox 10" id="10"/>
          <p:cNvSpPr txBox="true"/>
          <p:nvPr/>
        </p:nvSpPr>
        <p:spPr>
          <a:xfrm rot="0">
            <a:off x="3266776" y="331306"/>
            <a:ext cx="11754449" cy="1111250"/>
          </a:xfrm>
          <a:prstGeom prst="rect">
            <a:avLst/>
          </a:prstGeom>
        </p:spPr>
        <p:txBody>
          <a:bodyPr anchor="t" rtlCol="false" tIns="0" lIns="0" bIns="0" rIns="0">
            <a:spAutoFit/>
          </a:bodyPr>
          <a:lstStyle/>
          <a:p>
            <a:pPr algn="ctr">
              <a:lnSpc>
                <a:spcPts val="9100"/>
              </a:lnSpc>
              <a:spcBef>
                <a:spcPct val="0"/>
              </a:spcBef>
            </a:pPr>
            <a:r>
              <a:rPr lang="en-US" sz="6500">
                <a:solidFill>
                  <a:srgbClr val="051D40"/>
                </a:solidFill>
                <a:latin typeface="Open Sans Extra Bold"/>
                <a:ea typeface="Open Sans Extra Bold"/>
                <a:cs typeface="Open Sans Extra Bold"/>
                <a:sym typeface="Open Sans Extra Bold"/>
              </a:rPr>
              <a:t>Result View open quiz</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3636460" y="2346523"/>
            <a:ext cx="12074231" cy="6791755"/>
          </a:xfrm>
          <a:custGeom>
            <a:avLst/>
            <a:gdLst/>
            <a:ahLst/>
            <a:cxnLst/>
            <a:rect r="r" b="b" t="t" l="l"/>
            <a:pathLst>
              <a:path h="6791755" w="12074231">
                <a:moveTo>
                  <a:pt x="0" y="0"/>
                </a:moveTo>
                <a:lnTo>
                  <a:pt x="12074231" y="0"/>
                </a:lnTo>
                <a:lnTo>
                  <a:pt x="12074231" y="6791755"/>
                </a:lnTo>
                <a:lnTo>
                  <a:pt x="0" y="6791755"/>
                </a:lnTo>
                <a:lnTo>
                  <a:pt x="0" y="0"/>
                </a:lnTo>
                <a:close/>
              </a:path>
            </a:pathLst>
          </a:custGeom>
          <a:blipFill>
            <a:blip r:embed="rId3"/>
            <a:stretch>
              <a:fillRect l="0" t="0" r="0" b="0"/>
            </a:stretch>
          </a:blipFill>
        </p:spPr>
      </p:sp>
      <p:sp>
        <p:nvSpPr>
          <p:cNvPr name="TextBox 10" id="10"/>
          <p:cNvSpPr txBox="true"/>
          <p:nvPr/>
        </p:nvSpPr>
        <p:spPr>
          <a:xfrm rot="0">
            <a:off x="3249974" y="505245"/>
            <a:ext cx="12847203" cy="1111250"/>
          </a:xfrm>
          <a:prstGeom prst="rect">
            <a:avLst/>
          </a:prstGeom>
        </p:spPr>
        <p:txBody>
          <a:bodyPr anchor="t" rtlCol="false" tIns="0" lIns="0" bIns="0" rIns="0">
            <a:spAutoFit/>
          </a:bodyPr>
          <a:lstStyle/>
          <a:p>
            <a:pPr algn="ctr">
              <a:lnSpc>
                <a:spcPts val="9100"/>
              </a:lnSpc>
              <a:spcBef>
                <a:spcPct val="0"/>
              </a:spcBef>
            </a:pPr>
            <a:r>
              <a:rPr lang="en-US" sz="6500">
                <a:solidFill>
                  <a:srgbClr val="051D40"/>
                </a:solidFill>
                <a:latin typeface="Open Sans Extra Bold"/>
                <a:ea typeface="Open Sans Extra Bold"/>
                <a:cs typeface="Open Sans Extra Bold"/>
                <a:sym typeface="Open Sans Extra Bold"/>
              </a:rPr>
              <a:t>Result View Dashboard Admin</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2974134" y="2094936"/>
            <a:ext cx="12734870" cy="7163364"/>
          </a:xfrm>
          <a:custGeom>
            <a:avLst/>
            <a:gdLst/>
            <a:ahLst/>
            <a:cxnLst/>
            <a:rect r="r" b="b" t="t" l="l"/>
            <a:pathLst>
              <a:path h="7163364" w="12734870">
                <a:moveTo>
                  <a:pt x="0" y="0"/>
                </a:moveTo>
                <a:lnTo>
                  <a:pt x="12734870" y="0"/>
                </a:lnTo>
                <a:lnTo>
                  <a:pt x="12734870" y="7163364"/>
                </a:lnTo>
                <a:lnTo>
                  <a:pt x="0" y="7163364"/>
                </a:lnTo>
                <a:lnTo>
                  <a:pt x="0" y="0"/>
                </a:lnTo>
                <a:close/>
              </a:path>
            </a:pathLst>
          </a:custGeom>
          <a:blipFill>
            <a:blip r:embed="rId3"/>
            <a:stretch>
              <a:fillRect l="0" t="0" r="0" b="0"/>
            </a:stretch>
          </a:blipFill>
        </p:spPr>
      </p:sp>
      <p:sp>
        <p:nvSpPr>
          <p:cNvPr name="TextBox 10" id="10"/>
          <p:cNvSpPr txBox="true"/>
          <p:nvPr/>
        </p:nvSpPr>
        <p:spPr>
          <a:xfrm rot="0">
            <a:off x="2569160" y="402108"/>
            <a:ext cx="13992524" cy="979169"/>
          </a:xfrm>
          <a:prstGeom prst="rect">
            <a:avLst/>
          </a:prstGeom>
        </p:spPr>
        <p:txBody>
          <a:bodyPr anchor="t" rtlCol="false" tIns="0" lIns="0" bIns="0" rIns="0">
            <a:spAutoFit/>
          </a:bodyPr>
          <a:lstStyle/>
          <a:p>
            <a:pPr algn="ctr">
              <a:lnSpc>
                <a:spcPts val="7980"/>
              </a:lnSpc>
              <a:spcBef>
                <a:spcPct val="0"/>
              </a:spcBef>
            </a:pPr>
            <a:r>
              <a:rPr lang="en-US" sz="5700">
                <a:solidFill>
                  <a:srgbClr val="051D40"/>
                </a:solidFill>
                <a:latin typeface="Open Sans Extra Bold"/>
                <a:ea typeface="Open Sans Extra Bold"/>
                <a:cs typeface="Open Sans Extra Bold"/>
                <a:sym typeface="Open Sans Extra Bold"/>
              </a:rPr>
              <a:t>Result View multiple choice question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3354B"/>
        </a:solidFill>
      </p:bgPr>
    </p:bg>
    <p:spTree>
      <p:nvGrpSpPr>
        <p:cNvPr id="1" name=""/>
        <p:cNvGrpSpPr/>
        <p:nvPr/>
      </p:nvGrpSpPr>
      <p:grpSpPr>
        <a:xfrm>
          <a:off x="0" y="0"/>
          <a:ext cx="0" cy="0"/>
          <a:chOff x="0" y="0"/>
          <a:chExt cx="0" cy="0"/>
        </a:xfrm>
      </p:grpSpPr>
      <p:sp>
        <p:nvSpPr>
          <p:cNvPr name="Freeform 2" id="2"/>
          <p:cNvSpPr/>
          <p:nvPr/>
        </p:nvSpPr>
        <p:spPr>
          <a:xfrm flipH="false" flipV="false" rot="0">
            <a:off x="15537499" y="408799"/>
            <a:ext cx="1487448" cy="1929472"/>
          </a:xfrm>
          <a:custGeom>
            <a:avLst/>
            <a:gdLst/>
            <a:ahLst/>
            <a:cxnLst/>
            <a:rect r="r" b="b" t="t" l="l"/>
            <a:pathLst>
              <a:path h="1929472" w="1487448">
                <a:moveTo>
                  <a:pt x="0" y="0"/>
                </a:moveTo>
                <a:lnTo>
                  <a:pt x="1487447" y="0"/>
                </a:lnTo>
                <a:lnTo>
                  <a:pt x="1487447" y="1929472"/>
                </a:lnTo>
                <a:lnTo>
                  <a:pt x="0" y="1929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7293" y="7753458"/>
            <a:ext cx="1487448" cy="1929472"/>
          </a:xfrm>
          <a:custGeom>
            <a:avLst/>
            <a:gdLst/>
            <a:ahLst/>
            <a:cxnLst/>
            <a:rect r="r" b="b" t="t" l="l"/>
            <a:pathLst>
              <a:path h="1929472" w="1487448">
                <a:moveTo>
                  <a:pt x="0" y="0"/>
                </a:moveTo>
                <a:lnTo>
                  <a:pt x="1487448" y="0"/>
                </a:lnTo>
                <a:lnTo>
                  <a:pt x="1487448" y="1929473"/>
                </a:lnTo>
                <a:lnTo>
                  <a:pt x="0" y="19294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892260" y="845119"/>
            <a:ext cx="764962" cy="2168706"/>
          </a:xfrm>
          <a:custGeom>
            <a:avLst/>
            <a:gdLst/>
            <a:ahLst/>
            <a:cxnLst/>
            <a:rect r="r" b="b" t="t" l="l"/>
            <a:pathLst>
              <a:path h="2168706" w="764962">
                <a:moveTo>
                  <a:pt x="0" y="0"/>
                </a:moveTo>
                <a:lnTo>
                  <a:pt x="764962" y="0"/>
                </a:lnTo>
                <a:lnTo>
                  <a:pt x="764962" y="2168707"/>
                </a:lnTo>
                <a:lnTo>
                  <a:pt x="0" y="21687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155018" y="7251361"/>
            <a:ext cx="764962" cy="2168706"/>
          </a:xfrm>
          <a:custGeom>
            <a:avLst/>
            <a:gdLst/>
            <a:ahLst/>
            <a:cxnLst/>
            <a:rect r="r" b="b" t="t" l="l"/>
            <a:pathLst>
              <a:path h="2168706" w="764962">
                <a:moveTo>
                  <a:pt x="764961" y="2168706"/>
                </a:moveTo>
                <a:lnTo>
                  <a:pt x="0" y="2168706"/>
                </a:lnTo>
                <a:lnTo>
                  <a:pt x="0" y="0"/>
                </a:lnTo>
                <a:lnTo>
                  <a:pt x="764961" y="0"/>
                </a:lnTo>
                <a:lnTo>
                  <a:pt x="764961" y="216870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403734" y="4632325"/>
            <a:ext cx="7480532" cy="927100"/>
          </a:xfrm>
          <a:prstGeom prst="rect">
            <a:avLst/>
          </a:prstGeom>
        </p:spPr>
        <p:txBody>
          <a:bodyPr anchor="t" rtlCol="false" tIns="0" lIns="0" bIns="0" rIns="0">
            <a:spAutoFit/>
          </a:bodyPr>
          <a:lstStyle/>
          <a:p>
            <a:pPr algn="l">
              <a:lnSpc>
                <a:spcPts val="7699"/>
              </a:lnSpc>
              <a:spcBef>
                <a:spcPct val="0"/>
              </a:spcBef>
            </a:pPr>
            <a:r>
              <a:rPr lang="en-US" sz="5499">
                <a:solidFill>
                  <a:srgbClr val="FDFDFD"/>
                </a:solidFill>
                <a:latin typeface="Open Sans Extra Bold"/>
                <a:ea typeface="Open Sans Extra Bold"/>
                <a:cs typeface="Open Sans Extra Bold"/>
                <a:sym typeface="Open Sans Extra Bold"/>
              </a:rPr>
              <a:t>RESEARCH QUESTION</a:t>
            </a:r>
          </a:p>
        </p:txBody>
      </p:sp>
      <p:sp>
        <p:nvSpPr>
          <p:cNvPr name="Freeform 7" id="7"/>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6"/>
            <a:stretch>
              <a:fillRect l="0" t="0" r="0" b="0"/>
            </a:stretch>
          </a:blipFill>
        </p:spPr>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3246310" y="2156607"/>
            <a:ext cx="12625232" cy="7101693"/>
          </a:xfrm>
          <a:custGeom>
            <a:avLst/>
            <a:gdLst/>
            <a:ahLst/>
            <a:cxnLst/>
            <a:rect r="r" b="b" t="t" l="l"/>
            <a:pathLst>
              <a:path h="7101693" w="12625232">
                <a:moveTo>
                  <a:pt x="0" y="0"/>
                </a:moveTo>
                <a:lnTo>
                  <a:pt x="12625231" y="0"/>
                </a:lnTo>
                <a:lnTo>
                  <a:pt x="12625231" y="7101693"/>
                </a:lnTo>
                <a:lnTo>
                  <a:pt x="0" y="7101693"/>
                </a:lnTo>
                <a:lnTo>
                  <a:pt x="0" y="0"/>
                </a:lnTo>
                <a:close/>
              </a:path>
            </a:pathLst>
          </a:custGeom>
          <a:blipFill>
            <a:blip r:embed="rId3"/>
            <a:stretch>
              <a:fillRect l="0" t="0" r="0" b="0"/>
            </a:stretch>
          </a:blipFill>
        </p:spPr>
      </p:sp>
      <p:sp>
        <p:nvSpPr>
          <p:cNvPr name="TextBox 10" id="10"/>
          <p:cNvSpPr txBox="true"/>
          <p:nvPr/>
        </p:nvSpPr>
        <p:spPr>
          <a:xfrm rot="0">
            <a:off x="3246310" y="456401"/>
            <a:ext cx="12745746" cy="880109"/>
          </a:xfrm>
          <a:prstGeom prst="rect">
            <a:avLst/>
          </a:prstGeom>
        </p:spPr>
        <p:txBody>
          <a:bodyPr anchor="t" rtlCol="false" tIns="0" lIns="0" bIns="0" rIns="0">
            <a:spAutoFit/>
          </a:bodyPr>
          <a:lstStyle/>
          <a:p>
            <a:pPr algn="ctr">
              <a:lnSpc>
                <a:spcPts val="7140"/>
              </a:lnSpc>
              <a:spcBef>
                <a:spcPct val="0"/>
              </a:spcBef>
            </a:pPr>
            <a:r>
              <a:rPr lang="en-US" sz="5100">
                <a:solidFill>
                  <a:srgbClr val="051D40"/>
                </a:solidFill>
                <a:latin typeface="Open Sans Extra Bold"/>
                <a:ea typeface="Open Sans Extra Bold"/>
                <a:cs typeface="Open Sans Extra Bold"/>
                <a:sym typeface="Open Sans Extra Bold"/>
              </a:rPr>
              <a:t>Result View multiple choice feedback</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3543073" y="1966691"/>
            <a:ext cx="11596993" cy="7291609"/>
          </a:xfrm>
          <a:custGeom>
            <a:avLst/>
            <a:gdLst/>
            <a:ahLst/>
            <a:cxnLst/>
            <a:rect r="r" b="b" t="t" l="l"/>
            <a:pathLst>
              <a:path h="7291609" w="11596993">
                <a:moveTo>
                  <a:pt x="0" y="0"/>
                </a:moveTo>
                <a:lnTo>
                  <a:pt x="11596992" y="0"/>
                </a:lnTo>
                <a:lnTo>
                  <a:pt x="11596992" y="7291609"/>
                </a:lnTo>
                <a:lnTo>
                  <a:pt x="0" y="7291609"/>
                </a:lnTo>
                <a:lnTo>
                  <a:pt x="0" y="0"/>
                </a:lnTo>
                <a:close/>
              </a:path>
            </a:pathLst>
          </a:custGeom>
          <a:blipFill>
            <a:blip r:embed="rId3"/>
            <a:stretch>
              <a:fillRect l="0" t="0" r="0" b="0"/>
            </a:stretch>
          </a:blipFill>
        </p:spPr>
      </p:sp>
      <p:sp>
        <p:nvSpPr>
          <p:cNvPr name="TextBox 10" id="10"/>
          <p:cNvSpPr txBox="true"/>
          <p:nvPr/>
        </p:nvSpPr>
        <p:spPr>
          <a:xfrm rot="0">
            <a:off x="3266776" y="340831"/>
            <a:ext cx="11754449" cy="979169"/>
          </a:xfrm>
          <a:prstGeom prst="rect">
            <a:avLst/>
          </a:prstGeom>
        </p:spPr>
        <p:txBody>
          <a:bodyPr anchor="t" rtlCol="false" tIns="0" lIns="0" bIns="0" rIns="0">
            <a:spAutoFit/>
          </a:bodyPr>
          <a:lstStyle/>
          <a:p>
            <a:pPr algn="ctr">
              <a:lnSpc>
                <a:spcPts val="7980"/>
              </a:lnSpc>
              <a:spcBef>
                <a:spcPct val="0"/>
              </a:spcBef>
            </a:pPr>
            <a:r>
              <a:rPr lang="en-US" sz="5700">
                <a:solidFill>
                  <a:srgbClr val="051D40"/>
                </a:solidFill>
                <a:latin typeface="Open Sans Extra Bold"/>
                <a:ea typeface="Open Sans Extra Bold"/>
                <a:cs typeface="Open Sans Extra Bold"/>
                <a:sym typeface="Open Sans Extra Bold"/>
              </a:rPr>
              <a:t>Result View essai question</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3602376" y="1864259"/>
            <a:ext cx="11118266" cy="7113449"/>
          </a:xfrm>
          <a:custGeom>
            <a:avLst/>
            <a:gdLst/>
            <a:ahLst/>
            <a:cxnLst/>
            <a:rect r="r" b="b" t="t" l="l"/>
            <a:pathLst>
              <a:path h="7113449" w="11118266">
                <a:moveTo>
                  <a:pt x="0" y="0"/>
                </a:moveTo>
                <a:lnTo>
                  <a:pt x="11118266" y="0"/>
                </a:lnTo>
                <a:lnTo>
                  <a:pt x="11118266" y="7113449"/>
                </a:lnTo>
                <a:lnTo>
                  <a:pt x="0" y="7113449"/>
                </a:lnTo>
                <a:lnTo>
                  <a:pt x="0" y="0"/>
                </a:lnTo>
                <a:close/>
              </a:path>
            </a:pathLst>
          </a:custGeom>
          <a:blipFill>
            <a:blip r:embed="rId3"/>
            <a:stretch>
              <a:fillRect l="0" t="0" r="0" b="0"/>
            </a:stretch>
          </a:blipFill>
        </p:spPr>
      </p:sp>
      <p:sp>
        <p:nvSpPr>
          <p:cNvPr name="TextBox 10" id="10"/>
          <p:cNvSpPr txBox="true"/>
          <p:nvPr/>
        </p:nvSpPr>
        <p:spPr>
          <a:xfrm rot="0">
            <a:off x="2569160" y="402108"/>
            <a:ext cx="13992524" cy="979169"/>
          </a:xfrm>
          <a:prstGeom prst="rect">
            <a:avLst/>
          </a:prstGeom>
        </p:spPr>
        <p:txBody>
          <a:bodyPr anchor="t" rtlCol="false" tIns="0" lIns="0" bIns="0" rIns="0">
            <a:spAutoFit/>
          </a:bodyPr>
          <a:lstStyle/>
          <a:p>
            <a:pPr algn="ctr">
              <a:lnSpc>
                <a:spcPts val="7980"/>
              </a:lnSpc>
              <a:spcBef>
                <a:spcPct val="0"/>
              </a:spcBef>
            </a:pPr>
            <a:r>
              <a:rPr lang="en-US" sz="5700">
                <a:solidFill>
                  <a:srgbClr val="051D40"/>
                </a:solidFill>
                <a:latin typeface="Open Sans Extra Bold"/>
                <a:ea typeface="Open Sans Extra Bold"/>
                <a:cs typeface="Open Sans Extra Bold"/>
                <a:sym typeface="Open Sans Extra Bold"/>
              </a:rPr>
              <a:t>Result View feedback essai question</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3209810" y="2091632"/>
            <a:ext cx="11868380" cy="6675964"/>
          </a:xfrm>
          <a:custGeom>
            <a:avLst/>
            <a:gdLst/>
            <a:ahLst/>
            <a:cxnLst/>
            <a:rect r="r" b="b" t="t" l="l"/>
            <a:pathLst>
              <a:path h="6675964" w="11868380">
                <a:moveTo>
                  <a:pt x="0" y="0"/>
                </a:moveTo>
                <a:lnTo>
                  <a:pt x="11868380" y="0"/>
                </a:lnTo>
                <a:lnTo>
                  <a:pt x="11868380" y="6675964"/>
                </a:lnTo>
                <a:lnTo>
                  <a:pt x="0" y="6675964"/>
                </a:lnTo>
                <a:lnTo>
                  <a:pt x="0" y="0"/>
                </a:lnTo>
                <a:close/>
              </a:path>
            </a:pathLst>
          </a:custGeom>
          <a:blipFill>
            <a:blip r:embed="rId3"/>
            <a:stretch>
              <a:fillRect l="0" t="0" r="0" b="0"/>
            </a:stretch>
          </a:blipFill>
        </p:spPr>
      </p:sp>
      <p:sp>
        <p:nvSpPr>
          <p:cNvPr name="TextBox 10" id="10"/>
          <p:cNvSpPr txBox="true"/>
          <p:nvPr/>
        </p:nvSpPr>
        <p:spPr>
          <a:xfrm rot="0">
            <a:off x="2926249" y="402108"/>
            <a:ext cx="12830640" cy="979169"/>
          </a:xfrm>
          <a:prstGeom prst="rect">
            <a:avLst/>
          </a:prstGeom>
        </p:spPr>
        <p:txBody>
          <a:bodyPr anchor="t" rtlCol="false" tIns="0" lIns="0" bIns="0" rIns="0">
            <a:spAutoFit/>
          </a:bodyPr>
          <a:lstStyle/>
          <a:p>
            <a:pPr algn="ctr">
              <a:lnSpc>
                <a:spcPts val="7980"/>
              </a:lnSpc>
              <a:spcBef>
                <a:spcPct val="0"/>
              </a:spcBef>
            </a:pPr>
            <a:r>
              <a:rPr lang="en-US" sz="5700">
                <a:solidFill>
                  <a:srgbClr val="051D40"/>
                </a:solidFill>
                <a:latin typeface="Open Sans Extra Bold"/>
                <a:ea typeface="Open Sans Extra Bold"/>
                <a:cs typeface="Open Sans Extra Bold"/>
                <a:sym typeface="Open Sans Extra Bold"/>
              </a:rPr>
              <a:t>Result View true or false question</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3493371" y="2901342"/>
            <a:ext cx="11301259" cy="6356958"/>
          </a:xfrm>
          <a:custGeom>
            <a:avLst/>
            <a:gdLst/>
            <a:ahLst/>
            <a:cxnLst/>
            <a:rect r="r" b="b" t="t" l="l"/>
            <a:pathLst>
              <a:path h="6356958" w="11301259">
                <a:moveTo>
                  <a:pt x="0" y="0"/>
                </a:moveTo>
                <a:lnTo>
                  <a:pt x="11301258" y="0"/>
                </a:lnTo>
                <a:lnTo>
                  <a:pt x="11301258" y="6356958"/>
                </a:lnTo>
                <a:lnTo>
                  <a:pt x="0" y="6356958"/>
                </a:lnTo>
                <a:lnTo>
                  <a:pt x="0" y="0"/>
                </a:lnTo>
                <a:close/>
              </a:path>
            </a:pathLst>
          </a:custGeom>
          <a:blipFill>
            <a:blip r:embed="rId3"/>
            <a:stretch>
              <a:fillRect l="0" t="0" r="0" b="0"/>
            </a:stretch>
          </a:blipFill>
        </p:spPr>
      </p:sp>
      <p:sp>
        <p:nvSpPr>
          <p:cNvPr name="TextBox 10" id="10"/>
          <p:cNvSpPr txBox="true"/>
          <p:nvPr/>
        </p:nvSpPr>
        <p:spPr>
          <a:xfrm rot="0">
            <a:off x="3493371" y="340831"/>
            <a:ext cx="11527854" cy="1988819"/>
          </a:xfrm>
          <a:prstGeom prst="rect">
            <a:avLst/>
          </a:prstGeom>
        </p:spPr>
        <p:txBody>
          <a:bodyPr anchor="t" rtlCol="false" tIns="0" lIns="0" bIns="0" rIns="0">
            <a:spAutoFit/>
          </a:bodyPr>
          <a:lstStyle/>
          <a:p>
            <a:pPr algn="ctr">
              <a:lnSpc>
                <a:spcPts val="7980"/>
              </a:lnSpc>
              <a:spcBef>
                <a:spcPct val="0"/>
              </a:spcBef>
            </a:pPr>
            <a:r>
              <a:rPr lang="en-US" sz="5700">
                <a:solidFill>
                  <a:srgbClr val="051D40"/>
                </a:solidFill>
                <a:latin typeface="Open Sans Extra Bold"/>
                <a:ea typeface="Open Sans Extra Bold"/>
                <a:cs typeface="Open Sans Extra Bold"/>
                <a:sym typeface="Open Sans Extra Bold"/>
              </a:rPr>
              <a:t>Result View feedback true - false question</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3505992" y="2715318"/>
            <a:ext cx="11276017" cy="6335641"/>
          </a:xfrm>
          <a:custGeom>
            <a:avLst/>
            <a:gdLst/>
            <a:ahLst/>
            <a:cxnLst/>
            <a:rect r="r" b="b" t="t" l="l"/>
            <a:pathLst>
              <a:path h="6335641" w="11276017">
                <a:moveTo>
                  <a:pt x="0" y="0"/>
                </a:moveTo>
                <a:lnTo>
                  <a:pt x="11276016" y="0"/>
                </a:lnTo>
                <a:lnTo>
                  <a:pt x="11276016" y="6335640"/>
                </a:lnTo>
                <a:lnTo>
                  <a:pt x="0" y="6335640"/>
                </a:lnTo>
                <a:lnTo>
                  <a:pt x="0" y="0"/>
                </a:lnTo>
                <a:close/>
              </a:path>
            </a:pathLst>
          </a:custGeom>
          <a:blipFill>
            <a:blip r:embed="rId3"/>
            <a:stretch>
              <a:fillRect l="0" t="0" r="0" b="0"/>
            </a:stretch>
          </a:blipFill>
        </p:spPr>
      </p:sp>
      <p:sp>
        <p:nvSpPr>
          <p:cNvPr name="TextBox 10" id="10"/>
          <p:cNvSpPr txBox="true"/>
          <p:nvPr/>
        </p:nvSpPr>
        <p:spPr>
          <a:xfrm rot="0">
            <a:off x="3266776" y="340831"/>
            <a:ext cx="11754449" cy="979169"/>
          </a:xfrm>
          <a:prstGeom prst="rect">
            <a:avLst/>
          </a:prstGeom>
        </p:spPr>
        <p:txBody>
          <a:bodyPr anchor="t" rtlCol="false" tIns="0" lIns="0" bIns="0" rIns="0">
            <a:spAutoFit/>
          </a:bodyPr>
          <a:lstStyle/>
          <a:p>
            <a:pPr algn="ctr">
              <a:lnSpc>
                <a:spcPts val="7980"/>
              </a:lnSpc>
              <a:spcBef>
                <a:spcPct val="0"/>
              </a:spcBef>
            </a:pPr>
            <a:r>
              <a:rPr lang="en-US" sz="5700">
                <a:solidFill>
                  <a:srgbClr val="051D40"/>
                </a:solidFill>
                <a:latin typeface="Open Sans Extra Bold"/>
                <a:ea typeface="Open Sans Extra Bold"/>
                <a:cs typeface="Open Sans Extra Bold"/>
                <a:sym typeface="Open Sans Extra Bold"/>
              </a:rPr>
              <a:t>Result View Leaderboard</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2662511" y="2754219"/>
            <a:ext cx="12962977" cy="6188896"/>
          </a:xfrm>
          <a:custGeom>
            <a:avLst/>
            <a:gdLst/>
            <a:ahLst/>
            <a:cxnLst/>
            <a:rect r="r" b="b" t="t" l="l"/>
            <a:pathLst>
              <a:path h="6188896" w="12962977">
                <a:moveTo>
                  <a:pt x="0" y="0"/>
                </a:moveTo>
                <a:lnTo>
                  <a:pt x="12962978" y="0"/>
                </a:lnTo>
                <a:lnTo>
                  <a:pt x="12962978" y="6188896"/>
                </a:lnTo>
                <a:lnTo>
                  <a:pt x="0" y="6188896"/>
                </a:lnTo>
                <a:lnTo>
                  <a:pt x="0" y="0"/>
                </a:lnTo>
                <a:close/>
              </a:path>
            </a:pathLst>
          </a:custGeom>
          <a:blipFill>
            <a:blip r:embed="rId3"/>
            <a:stretch>
              <a:fillRect l="0" t="0" r="-5264" b="0"/>
            </a:stretch>
          </a:blipFill>
        </p:spPr>
      </p:sp>
      <p:sp>
        <p:nvSpPr>
          <p:cNvPr name="TextBox 10" id="10"/>
          <p:cNvSpPr txBox="true"/>
          <p:nvPr/>
        </p:nvSpPr>
        <p:spPr>
          <a:xfrm rot="0">
            <a:off x="3266776" y="331306"/>
            <a:ext cx="11754449" cy="1111250"/>
          </a:xfrm>
          <a:prstGeom prst="rect">
            <a:avLst/>
          </a:prstGeom>
        </p:spPr>
        <p:txBody>
          <a:bodyPr anchor="t" rtlCol="false" tIns="0" lIns="0" bIns="0" rIns="0">
            <a:spAutoFit/>
          </a:bodyPr>
          <a:lstStyle/>
          <a:p>
            <a:pPr algn="ctr">
              <a:lnSpc>
                <a:spcPts val="9100"/>
              </a:lnSpc>
              <a:spcBef>
                <a:spcPct val="0"/>
              </a:spcBef>
            </a:pPr>
            <a:r>
              <a:rPr lang="en-US" sz="6500">
                <a:solidFill>
                  <a:srgbClr val="051D40"/>
                </a:solidFill>
                <a:latin typeface="Open Sans Extra Bold"/>
                <a:ea typeface="Open Sans Extra Bold"/>
                <a:cs typeface="Open Sans Extra Bold"/>
                <a:sym typeface="Open Sans Extra Bold"/>
              </a:rPr>
              <a:t>Evaluation</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2537401" y="2687733"/>
            <a:ext cx="13213198" cy="6188896"/>
          </a:xfrm>
          <a:custGeom>
            <a:avLst/>
            <a:gdLst/>
            <a:ahLst/>
            <a:cxnLst/>
            <a:rect r="r" b="b" t="t" l="l"/>
            <a:pathLst>
              <a:path h="6188896" w="13213198">
                <a:moveTo>
                  <a:pt x="0" y="0"/>
                </a:moveTo>
                <a:lnTo>
                  <a:pt x="13213198" y="0"/>
                </a:lnTo>
                <a:lnTo>
                  <a:pt x="13213198" y="6188896"/>
                </a:lnTo>
                <a:lnTo>
                  <a:pt x="0" y="6188896"/>
                </a:lnTo>
                <a:lnTo>
                  <a:pt x="0" y="0"/>
                </a:lnTo>
                <a:close/>
              </a:path>
            </a:pathLst>
          </a:custGeom>
          <a:blipFill>
            <a:blip r:embed="rId3"/>
            <a:stretch>
              <a:fillRect l="0" t="0" r="-3270" b="0"/>
            </a:stretch>
          </a:blipFill>
        </p:spPr>
      </p:sp>
      <p:sp>
        <p:nvSpPr>
          <p:cNvPr name="TextBox 10" id="10"/>
          <p:cNvSpPr txBox="true"/>
          <p:nvPr/>
        </p:nvSpPr>
        <p:spPr>
          <a:xfrm rot="0">
            <a:off x="3266776" y="331306"/>
            <a:ext cx="11754449" cy="1111250"/>
          </a:xfrm>
          <a:prstGeom prst="rect">
            <a:avLst/>
          </a:prstGeom>
        </p:spPr>
        <p:txBody>
          <a:bodyPr anchor="t" rtlCol="false" tIns="0" lIns="0" bIns="0" rIns="0">
            <a:spAutoFit/>
          </a:bodyPr>
          <a:lstStyle/>
          <a:p>
            <a:pPr algn="ctr">
              <a:lnSpc>
                <a:spcPts val="9100"/>
              </a:lnSpc>
              <a:spcBef>
                <a:spcPct val="0"/>
              </a:spcBef>
            </a:pPr>
            <a:r>
              <a:rPr lang="en-US" sz="6500">
                <a:solidFill>
                  <a:srgbClr val="051D40"/>
                </a:solidFill>
                <a:latin typeface="Open Sans Extra Bold"/>
                <a:ea typeface="Open Sans Extra Bold"/>
                <a:cs typeface="Open Sans Extra Bold"/>
                <a:sym typeface="Open Sans Extra Bold"/>
              </a:rPr>
              <a:t>Evaluation</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2321301" y="2773188"/>
            <a:ext cx="13645397" cy="5741506"/>
          </a:xfrm>
          <a:custGeom>
            <a:avLst/>
            <a:gdLst/>
            <a:ahLst/>
            <a:cxnLst/>
            <a:rect r="r" b="b" t="t" l="l"/>
            <a:pathLst>
              <a:path h="5741506" w="13645397">
                <a:moveTo>
                  <a:pt x="0" y="0"/>
                </a:moveTo>
                <a:lnTo>
                  <a:pt x="13645398" y="0"/>
                </a:lnTo>
                <a:lnTo>
                  <a:pt x="13645398" y="5741506"/>
                </a:lnTo>
                <a:lnTo>
                  <a:pt x="0" y="5741506"/>
                </a:lnTo>
                <a:lnTo>
                  <a:pt x="0" y="0"/>
                </a:lnTo>
                <a:close/>
              </a:path>
            </a:pathLst>
          </a:custGeom>
          <a:blipFill>
            <a:blip r:embed="rId3"/>
            <a:stretch>
              <a:fillRect l="0" t="0" r="0" b="0"/>
            </a:stretch>
          </a:blipFill>
        </p:spPr>
      </p:sp>
      <p:sp>
        <p:nvSpPr>
          <p:cNvPr name="TextBox 10" id="10"/>
          <p:cNvSpPr txBox="true"/>
          <p:nvPr/>
        </p:nvSpPr>
        <p:spPr>
          <a:xfrm rot="0">
            <a:off x="3266776" y="331306"/>
            <a:ext cx="11754449" cy="1111250"/>
          </a:xfrm>
          <a:prstGeom prst="rect">
            <a:avLst/>
          </a:prstGeom>
        </p:spPr>
        <p:txBody>
          <a:bodyPr anchor="t" rtlCol="false" tIns="0" lIns="0" bIns="0" rIns="0">
            <a:spAutoFit/>
          </a:bodyPr>
          <a:lstStyle/>
          <a:p>
            <a:pPr algn="ctr">
              <a:lnSpc>
                <a:spcPts val="9100"/>
              </a:lnSpc>
              <a:spcBef>
                <a:spcPct val="0"/>
              </a:spcBef>
            </a:pPr>
            <a:r>
              <a:rPr lang="en-US" sz="6500">
                <a:solidFill>
                  <a:srgbClr val="051D40"/>
                </a:solidFill>
                <a:latin typeface="Open Sans Extra Bold"/>
                <a:ea typeface="Open Sans Extra Bold"/>
                <a:cs typeface="Open Sans Extra Bold"/>
                <a:sym typeface="Open Sans Extra Bold"/>
              </a:rPr>
              <a:t>Evaluation</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3549657" y="2773188"/>
            <a:ext cx="11188686" cy="5741506"/>
          </a:xfrm>
          <a:custGeom>
            <a:avLst/>
            <a:gdLst/>
            <a:ahLst/>
            <a:cxnLst/>
            <a:rect r="r" b="b" t="t" l="l"/>
            <a:pathLst>
              <a:path h="5741506" w="11188686">
                <a:moveTo>
                  <a:pt x="0" y="0"/>
                </a:moveTo>
                <a:lnTo>
                  <a:pt x="11188686" y="0"/>
                </a:lnTo>
                <a:lnTo>
                  <a:pt x="11188686" y="5741506"/>
                </a:lnTo>
                <a:lnTo>
                  <a:pt x="0" y="5741506"/>
                </a:lnTo>
                <a:lnTo>
                  <a:pt x="0" y="0"/>
                </a:lnTo>
                <a:close/>
              </a:path>
            </a:pathLst>
          </a:custGeom>
          <a:blipFill>
            <a:blip r:embed="rId3"/>
            <a:stretch>
              <a:fillRect l="0" t="0" r="-21957" b="0"/>
            </a:stretch>
          </a:blipFill>
        </p:spPr>
      </p:sp>
      <p:sp>
        <p:nvSpPr>
          <p:cNvPr name="TextBox 10" id="10"/>
          <p:cNvSpPr txBox="true"/>
          <p:nvPr/>
        </p:nvSpPr>
        <p:spPr>
          <a:xfrm rot="0">
            <a:off x="3266776" y="331306"/>
            <a:ext cx="11754449" cy="1111250"/>
          </a:xfrm>
          <a:prstGeom prst="rect">
            <a:avLst/>
          </a:prstGeom>
        </p:spPr>
        <p:txBody>
          <a:bodyPr anchor="t" rtlCol="false" tIns="0" lIns="0" bIns="0" rIns="0">
            <a:spAutoFit/>
          </a:bodyPr>
          <a:lstStyle/>
          <a:p>
            <a:pPr algn="ctr">
              <a:lnSpc>
                <a:spcPts val="9100"/>
              </a:lnSpc>
              <a:spcBef>
                <a:spcPct val="0"/>
              </a:spcBef>
            </a:pPr>
            <a:r>
              <a:rPr lang="en-US" sz="6500">
                <a:solidFill>
                  <a:srgbClr val="051D40"/>
                </a:solidFill>
                <a:latin typeface="Open Sans Extra Bold"/>
                <a:ea typeface="Open Sans Extra Bold"/>
                <a:cs typeface="Open Sans Extra Bold"/>
                <a:sym typeface="Open Sans Extra Bold"/>
              </a:rPr>
              <a:t>Evaluation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3741361"/>
            <a:ext cx="13982359" cy="4743456"/>
          </a:xfrm>
          <a:prstGeom prst="rect">
            <a:avLst/>
          </a:prstGeom>
        </p:spPr>
        <p:txBody>
          <a:bodyPr anchor="t" rtlCol="false" tIns="0" lIns="0" bIns="0" rIns="0">
            <a:spAutoFit/>
          </a:bodyPr>
          <a:lstStyle/>
          <a:p>
            <a:pPr algn="just" marL="728612" indent="-364306" lvl="1">
              <a:lnSpc>
                <a:spcPts val="4724"/>
              </a:lnSpc>
              <a:spcBef>
                <a:spcPct val="0"/>
              </a:spcBef>
              <a:buFont typeface="Arial"/>
              <a:buChar char="•"/>
            </a:pPr>
            <a:r>
              <a:rPr lang="en-US" sz="3374" spc="-67">
                <a:solidFill>
                  <a:srgbClr val="051D40"/>
                </a:solidFill>
                <a:latin typeface="Poppins"/>
                <a:ea typeface="Poppins"/>
                <a:cs typeface="Poppins"/>
                <a:sym typeface="Poppins"/>
              </a:rPr>
              <a:t>Wh</a:t>
            </a:r>
            <a:r>
              <a:rPr lang="en-US" sz="3374" spc="-67" strike="noStrike" u="none">
                <a:solidFill>
                  <a:srgbClr val="051D40"/>
                </a:solidFill>
                <a:latin typeface="Poppins"/>
                <a:ea typeface="Poppins"/>
                <a:cs typeface="Poppins"/>
                <a:sym typeface="Poppins"/>
              </a:rPr>
              <a:t>at gamification elements can be effectively implemented in an educational web application to enhance user engagement without causing user dependency?</a:t>
            </a:r>
          </a:p>
          <a:p>
            <a:pPr algn="just">
              <a:lnSpc>
                <a:spcPts val="4724"/>
              </a:lnSpc>
              <a:spcBef>
                <a:spcPct val="0"/>
              </a:spcBef>
            </a:pPr>
          </a:p>
          <a:p>
            <a:pPr algn="just" marL="728612" indent="-364306" lvl="1">
              <a:lnSpc>
                <a:spcPts val="4724"/>
              </a:lnSpc>
              <a:spcBef>
                <a:spcPct val="0"/>
              </a:spcBef>
              <a:buFont typeface="Arial"/>
              <a:buChar char="•"/>
            </a:pPr>
            <a:r>
              <a:rPr lang="en-US" sz="3374" spc="-67" strike="noStrike" u="none">
                <a:solidFill>
                  <a:srgbClr val="051D40"/>
                </a:solidFill>
                <a:latin typeface="Poppins"/>
                <a:ea typeface="Poppins"/>
                <a:cs typeface="Poppins"/>
                <a:sym typeface="Poppins"/>
              </a:rPr>
              <a:t>How can Progressive Learning and Serious Games (SGs) approaches be integrated into gamification design to create a more effective and sustainable learning experience?</a:t>
            </a:r>
          </a:p>
          <a:p>
            <a:pPr algn="just" marL="0" indent="0" lvl="0">
              <a:lnSpc>
                <a:spcPts val="4724"/>
              </a:lnSpc>
              <a:spcBef>
                <a:spcPct val="0"/>
              </a:spcBef>
            </a:pPr>
          </a:p>
        </p:txBody>
      </p:sp>
      <p:sp>
        <p:nvSpPr>
          <p:cNvPr name="TextBox 9" id="9"/>
          <p:cNvSpPr txBox="true"/>
          <p:nvPr/>
        </p:nvSpPr>
        <p:spPr>
          <a:xfrm rot="0">
            <a:off x="2569160" y="1728986"/>
            <a:ext cx="9347572" cy="111125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Research Question</a:t>
            </a:r>
          </a:p>
        </p:txBody>
      </p:sp>
      <p:sp>
        <p:nvSpPr>
          <p:cNvPr name="Freeform 10" id="10"/>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3344931" y="2773188"/>
            <a:ext cx="11598138" cy="5741506"/>
          </a:xfrm>
          <a:custGeom>
            <a:avLst/>
            <a:gdLst/>
            <a:ahLst/>
            <a:cxnLst/>
            <a:rect r="r" b="b" t="t" l="l"/>
            <a:pathLst>
              <a:path h="5741506" w="11598138">
                <a:moveTo>
                  <a:pt x="0" y="0"/>
                </a:moveTo>
                <a:lnTo>
                  <a:pt x="11598138" y="0"/>
                </a:lnTo>
                <a:lnTo>
                  <a:pt x="11598138" y="5741506"/>
                </a:lnTo>
                <a:lnTo>
                  <a:pt x="0" y="5741506"/>
                </a:lnTo>
                <a:lnTo>
                  <a:pt x="0" y="0"/>
                </a:lnTo>
                <a:close/>
              </a:path>
            </a:pathLst>
          </a:custGeom>
          <a:blipFill>
            <a:blip r:embed="rId3"/>
            <a:stretch>
              <a:fillRect l="0" t="0" r="-17651" b="0"/>
            </a:stretch>
          </a:blipFill>
        </p:spPr>
      </p:sp>
      <p:sp>
        <p:nvSpPr>
          <p:cNvPr name="TextBox 10" id="10"/>
          <p:cNvSpPr txBox="true"/>
          <p:nvPr/>
        </p:nvSpPr>
        <p:spPr>
          <a:xfrm rot="0">
            <a:off x="3266776" y="331306"/>
            <a:ext cx="11754449" cy="1111250"/>
          </a:xfrm>
          <a:prstGeom prst="rect">
            <a:avLst/>
          </a:prstGeom>
        </p:spPr>
        <p:txBody>
          <a:bodyPr anchor="t" rtlCol="false" tIns="0" lIns="0" bIns="0" rIns="0">
            <a:spAutoFit/>
          </a:bodyPr>
          <a:lstStyle/>
          <a:p>
            <a:pPr algn="ctr">
              <a:lnSpc>
                <a:spcPts val="9100"/>
              </a:lnSpc>
              <a:spcBef>
                <a:spcPct val="0"/>
              </a:spcBef>
            </a:pPr>
            <a:r>
              <a:rPr lang="en-US" sz="6500">
                <a:solidFill>
                  <a:srgbClr val="051D40"/>
                </a:solidFill>
                <a:latin typeface="Open Sans Extra Bold"/>
                <a:ea typeface="Open Sans Extra Bold"/>
                <a:cs typeface="Open Sans Extra Bold"/>
                <a:sym typeface="Open Sans Extra Bold"/>
              </a:rPr>
              <a:t>Evaluation</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2794038" y="3068904"/>
            <a:ext cx="12699923" cy="5741506"/>
          </a:xfrm>
          <a:custGeom>
            <a:avLst/>
            <a:gdLst/>
            <a:ahLst/>
            <a:cxnLst/>
            <a:rect r="r" b="b" t="t" l="l"/>
            <a:pathLst>
              <a:path h="5741506" w="12699923">
                <a:moveTo>
                  <a:pt x="0" y="0"/>
                </a:moveTo>
                <a:lnTo>
                  <a:pt x="12699924" y="0"/>
                </a:lnTo>
                <a:lnTo>
                  <a:pt x="12699924" y="5741505"/>
                </a:lnTo>
                <a:lnTo>
                  <a:pt x="0" y="5741505"/>
                </a:lnTo>
                <a:lnTo>
                  <a:pt x="0" y="0"/>
                </a:lnTo>
                <a:close/>
              </a:path>
            </a:pathLst>
          </a:custGeom>
          <a:blipFill>
            <a:blip r:embed="rId3"/>
            <a:stretch>
              <a:fillRect l="0" t="0" r="-7444" b="0"/>
            </a:stretch>
          </a:blipFill>
        </p:spPr>
      </p:sp>
      <p:sp>
        <p:nvSpPr>
          <p:cNvPr name="TextBox 10" id="10"/>
          <p:cNvSpPr txBox="true"/>
          <p:nvPr/>
        </p:nvSpPr>
        <p:spPr>
          <a:xfrm rot="0">
            <a:off x="3266776" y="331306"/>
            <a:ext cx="11754449" cy="1111250"/>
          </a:xfrm>
          <a:prstGeom prst="rect">
            <a:avLst/>
          </a:prstGeom>
        </p:spPr>
        <p:txBody>
          <a:bodyPr anchor="t" rtlCol="false" tIns="0" lIns="0" bIns="0" rIns="0">
            <a:spAutoFit/>
          </a:bodyPr>
          <a:lstStyle/>
          <a:p>
            <a:pPr algn="ctr">
              <a:lnSpc>
                <a:spcPts val="9100"/>
              </a:lnSpc>
              <a:spcBef>
                <a:spcPct val="0"/>
              </a:spcBef>
            </a:pPr>
            <a:r>
              <a:rPr lang="en-US" sz="6500">
                <a:solidFill>
                  <a:srgbClr val="051D40"/>
                </a:solidFill>
                <a:latin typeface="Open Sans Extra Bold"/>
                <a:ea typeface="Open Sans Extra Bold"/>
                <a:cs typeface="Open Sans Extra Bold"/>
                <a:sym typeface="Open Sans Extra Bold"/>
              </a:rPr>
              <a:t>Evaluation</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3266776" y="3091651"/>
            <a:ext cx="11370664" cy="5741506"/>
          </a:xfrm>
          <a:custGeom>
            <a:avLst/>
            <a:gdLst/>
            <a:ahLst/>
            <a:cxnLst/>
            <a:rect r="r" b="b" t="t" l="l"/>
            <a:pathLst>
              <a:path h="5741506" w="11370664">
                <a:moveTo>
                  <a:pt x="0" y="0"/>
                </a:moveTo>
                <a:lnTo>
                  <a:pt x="11370664" y="0"/>
                </a:lnTo>
                <a:lnTo>
                  <a:pt x="11370664" y="5741506"/>
                </a:lnTo>
                <a:lnTo>
                  <a:pt x="0" y="5741506"/>
                </a:lnTo>
                <a:lnTo>
                  <a:pt x="0" y="0"/>
                </a:lnTo>
                <a:close/>
              </a:path>
            </a:pathLst>
          </a:custGeom>
          <a:blipFill>
            <a:blip r:embed="rId3"/>
            <a:stretch>
              <a:fillRect l="0" t="0" r="-20005" b="0"/>
            </a:stretch>
          </a:blipFill>
        </p:spPr>
      </p:sp>
      <p:sp>
        <p:nvSpPr>
          <p:cNvPr name="TextBox 10" id="10"/>
          <p:cNvSpPr txBox="true"/>
          <p:nvPr/>
        </p:nvSpPr>
        <p:spPr>
          <a:xfrm rot="0">
            <a:off x="3266776" y="331306"/>
            <a:ext cx="11754449" cy="1111250"/>
          </a:xfrm>
          <a:prstGeom prst="rect">
            <a:avLst/>
          </a:prstGeom>
        </p:spPr>
        <p:txBody>
          <a:bodyPr anchor="t" rtlCol="false" tIns="0" lIns="0" bIns="0" rIns="0">
            <a:spAutoFit/>
          </a:bodyPr>
          <a:lstStyle/>
          <a:p>
            <a:pPr algn="ctr">
              <a:lnSpc>
                <a:spcPts val="9100"/>
              </a:lnSpc>
              <a:spcBef>
                <a:spcPct val="0"/>
              </a:spcBef>
            </a:pPr>
            <a:r>
              <a:rPr lang="en-US" sz="6500">
                <a:solidFill>
                  <a:srgbClr val="051D40"/>
                </a:solidFill>
                <a:latin typeface="Open Sans Extra Bold"/>
                <a:ea typeface="Open Sans Extra Bold"/>
                <a:cs typeface="Open Sans Extra Bold"/>
                <a:sym typeface="Open Sans Extra Bold"/>
              </a:rPr>
              <a:t>Evaluation</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2855864" y="3205888"/>
            <a:ext cx="12849241" cy="5369992"/>
          </a:xfrm>
          <a:custGeom>
            <a:avLst/>
            <a:gdLst/>
            <a:ahLst/>
            <a:cxnLst/>
            <a:rect r="r" b="b" t="t" l="l"/>
            <a:pathLst>
              <a:path h="5369992" w="12849241">
                <a:moveTo>
                  <a:pt x="0" y="0"/>
                </a:moveTo>
                <a:lnTo>
                  <a:pt x="12849240" y="0"/>
                </a:lnTo>
                <a:lnTo>
                  <a:pt x="12849240" y="5369992"/>
                </a:lnTo>
                <a:lnTo>
                  <a:pt x="0" y="5369992"/>
                </a:lnTo>
                <a:lnTo>
                  <a:pt x="0" y="0"/>
                </a:lnTo>
                <a:close/>
              </a:path>
            </a:pathLst>
          </a:custGeom>
          <a:blipFill>
            <a:blip r:embed="rId3"/>
            <a:stretch>
              <a:fillRect l="-3186" t="-6354" r="-3009" b="-8895"/>
            </a:stretch>
          </a:blipFill>
        </p:spPr>
      </p:sp>
      <p:sp>
        <p:nvSpPr>
          <p:cNvPr name="TextBox 10" id="10"/>
          <p:cNvSpPr txBox="true"/>
          <p:nvPr/>
        </p:nvSpPr>
        <p:spPr>
          <a:xfrm rot="0">
            <a:off x="3266776" y="331306"/>
            <a:ext cx="11754449" cy="1111250"/>
          </a:xfrm>
          <a:prstGeom prst="rect">
            <a:avLst/>
          </a:prstGeom>
        </p:spPr>
        <p:txBody>
          <a:bodyPr anchor="t" rtlCol="false" tIns="0" lIns="0" bIns="0" rIns="0">
            <a:spAutoFit/>
          </a:bodyPr>
          <a:lstStyle/>
          <a:p>
            <a:pPr algn="ctr">
              <a:lnSpc>
                <a:spcPts val="9100"/>
              </a:lnSpc>
              <a:spcBef>
                <a:spcPct val="0"/>
              </a:spcBef>
            </a:pPr>
            <a:r>
              <a:rPr lang="en-US" sz="6500">
                <a:solidFill>
                  <a:srgbClr val="051D40"/>
                </a:solidFill>
                <a:latin typeface="Open Sans Extra Bold"/>
                <a:ea typeface="Open Sans Extra Bold"/>
                <a:cs typeface="Open Sans Extra Bold"/>
                <a:sym typeface="Open Sans Extra Bold"/>
              </a:rPr>
              <a:t>Evaluation</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
        <p:nvSpPr>
          <p:cNvPr name="Freeform 9" id="9"/>
          <p:cNvSpPr/>
          <p:nvPr/>
        </p:nvSpPr>
        <p:spPr>
          <a:xfrm flipH="false" flipV="false" rot="0">
            <a:off x="3117458" y="2932420"/>
            <a:ext cx="11393412" cy="5741506"/>
          </a:xfrm>
          <a:custGeom>
            <a:avLst/>
            <a:gdLst/>
            <a:ahLst/>
            <a:cxnLst/>
            <a:rect r="r" b="b" t="t" l="l"/>
            <a:pathLst>
              <a:path h="5741506" w="11393412">
                <a:moveTo>
                  <a:pt x="0" y="0"/>
                </a:moveTo>
                <a:lnTo>
                  <a:pt x="11393412" y="0"/>
                </a:lnTo>
                <a:lnTo>
                  <a:pt x="11393412" y="5741506"/>
                </a:lnTo>
                <a:lnTo>
                  <a:pt x="0" y="5741506"/>
                </a:lnTo>
                <a:lnTo>
                  <a:pt x="0" y="0"/>
                </a:lnTo>
                <a:close/>
              </a:path>
            </a:pathLst>
          </a:custGeom>
          <a:blipFill>
            <a:blip r:embed="rId3"/>
            <a:stretch>
              <a:fillRect l="0" t="0" r="-19765" b="0"/>
            </a:stretch>
          </a:blipFill>
        </p:spPr>
      </p:sp>
      <p:sp>
        <p:nvSpPr>
          <p:cNvPr name="TextBox 10" id="10"/>
          <p:cNvSpPr txBox="true"/>
          <p:nvPr/>
        </p:nvSpPr>
        <p:spPr>
          <a:xfrm rot="0">
            <a:off x="3266776" y="331306"/>
            <a:ext cx="11754449" cy="1111250"/>
          </a:xfrm>
          <a:prstGeom prst="rect">
            <a:avLst/>
          </a:prstGeom>
        </p:spPr>
        <p:txBody>
          <a:bodyPr anchor="t" rtlCol="false" tIns="0" lIns="0" bIns="0" rIns="0">
            <a:spAutoFit/>
          </a:bodyPr>
          <a:lstStyle/>
          <a:p>
            <a:pPr algn="ctr">
              <a:lnSpc>
                <a:spcPts val="9100"/>
              </a:lnSpc>
              <a:spcBef>
                <a:spcPct val="0"/>
              </a:spcBef>
            </a:pPr>
            <a:r>
              <a:rPr lang="en-US" sz="6500">
                <a:solidFill>
                  <a:srgbClr val="051D40"/>
                </a:solidFill>
                <a:latin typeface="Open Sans Extra Bold"/>
                <a:ea typeface="Open Sans Extra Bold"/>
                <a:cs typeface="Open Sans Extra Bold"/>
                <a:sym typeface="Open Sans Extra Bold"/>
              </a:rPr>
              <a:t>Evaluation</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23354B"/>
        </a:solidFill>
      </p:bgPr>
    </p:bg>
    <p:spTree>
      <p:nvGrpSpPr>
        <p:cNvPr id="1" name=""/>
        <p:cNvGrpSpPr/>
        <p:nvPr/>
      </p:nvGrpSpPr>
      <p:grpSpPr>
        <a:xfrm>
          <a:off x="0" y="0"/>
          <a:ext cx="0" cy="0"/>
          <a:chOff x="0" y="0"/>
          <a:chExt cx="0" cy="0"/>
        </a:xfrm>
      </p:grpSpPr>
      <p:sp>
        <p:nvSpPr>
          <p:cNvPr name="Freeform 2" id="2"/>
          <p:cNvSpPr/>
          <p:nvPr/>
        </p:nvSpPr>
        <p:spPr>
          <a:xfrm flipH="false" flipV="false" rot="0">
            <a:off x="15537499" y="408799"/>
            <a:ext cx="1487448" cy="1929472"/>
          </a:xfrm>
          <a:custGeom>
            <a:avLst/>
            <a:gdLst/>
            <a:ahLst/>
            <a:cxnLst/>
            <a:rect r="r" b="b" t="t" l="l"/>
            <a:pathLst>
              <a:path h="1929472" w="1487448">
                <a:moveTo>
                  <a:pt x="0" y="0"/>
                </a:moveTo>
                <a:lnTo>
                  <a:pt x="1487447" y="0"/>
                </a:lnTo>
                <a:lnTo>
                  <a:pt x="1487447" y="1929472"/>
                </a:lnTo>
                <a:lnTo>
                  <a:pt x="0" y="1929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7293" y="7753458"/>
            <a:ext cx="1487448" cy="1929472"/>
          </a:xfrm>
          <a:custGeom>
            <a:avLst/>
            <a:gdLst/>
            <a:ahLst/>
            <a:cxnLst/>
            <a:rect r="r" b="b" t="t" l="l"/>
            <a:pathLst>
              <a:path h="1929472" w="1487448">
                <a:moveTo>
                  <a:pt x="0" y="0"/>
                </a:moveTo>
                <a:lnTo>
                  <a:pt x="1487448" y="0"/>
                </a:lnTo>
                <a:lnTo>
                  <a:pt x="1487448" y="1929473"/>
                </a:lnTo>
                <a:lnTo>
                  <a:pt x="0" y="19294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892260" y="845119"/>
            <a:ext cx="764962" cy="2168706"/>
          </a:xfrm>
          <a:custGeom>
            <a:avLst/>
            <a:gdLst/>
            <a:ahLst/>
            <a:cxnLst/>
            <a:rect r="r" b="b" t="t" l="l"/>
            <a:pathLst>
              <a:path h="2168706" w="764962">
                <a:moveTo>
                  <a:pt x="0" y="0"/>
                </a:moveTo>
                <a:lnTo>
                  <a:pt x="764962" y="0"/>
                </a:lnTo>
                <a:lnTo>
                  <a:pt x="764962" y="2168707"/>
                </a:lnTo>
                <a:lnTo>
                  <a:pt x="0" y="21687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792466" y="8016322"/>
            <a:ext cx="764962" cy="2168706"/>
          </a:xfrm>
          <a:custGeom>
            <a:avLst/>
            <a:gdLst/>
            <a:ahLst/>
            <a:cxnLst/>
            <a:rect r="r" b="b" t="t" l="l"/>
            <a:pathLst>
              <a:path h="2168706" w="764962">
                <a:moveTo>
                  <a:pt x="764962" y="2168707"/>
                </a:moveTo>
                <a:lnTo>
                  <a:pt x="0" y="2168707"/>
                </a:lnTo>
                <a:lnTo>
                  <a:pt x="0" y="0"/>
                </a:lnTo>
                <a:lnTo>
                  <a:pt x="764962" y="0"/>
                </a:lnTo>
                <a:lnTo>
                  <a:pt x="764962" y="216870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6869215" y="4525963"/>
            <a:ext cx="4549570" cy="1111250"/>
          </a:xfrm>
          <a:prstGeom prst="rect">
            <a:avLst/>
          </a:prstGeom>
        </p:spPr>
        <p:txBody>
          <a:bodyPr anchor="t" rtlCol="false" tIns="0" lIns="0" bIns="0" rIns="0">
            <a:spAutoFit/>
          </a:bodyPr>
          <a:lstStyle/>
          <a:p>
            <a:pPr algn="l">
              <a:lnSpc>
                <a:spcPts val="9100"/>
              </a:lnSpc>
              <a:spcBef>
                <a:spcPct val="0"/>
              </a:spcBef>
            </a:pPr>
            <a:r>
              <a:rPr lang="en-US" sz="6500">
                <a:solidFill>
                  <a:srgbClr val="FDFDFD"/>
                </a:solidFill>
                <a:latin typeface="Open Sans Extra Bold"/>
                <a:ea typeface="Open Sans Extra Bold"/>
                <a:cs typeface="Open Sans Extra Bold"/>
                <a:sym typeface="Open Sans Extra Bold"/>
              </a:rPr>
              <a:t>Thankyou!</a:t>
            </a:r>
          </a:p>
        </p:txBody>
      </p:sp>
      <p:sp>
        <p:nvSpPr>
          <p:cNvPr name="Freeform 7" id="7"/>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6"/>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3354B"/>
        </a:solidFill>
      </p:bgPr>
    </p:bg>
    <p:spTree>
      <p:nvGrpSpPr>
        <p:cNvPr id="1" name=""/>
        <p:cNvGrpSpPr/>
        <p:nvPr/>
      </p:nvGrpSpPr>
      <p:grpSpPr>
        <a:xfrm>
          <a:off x="0" y="0"/>
          <a:ext cx="0" cy="0"/>
          <a:chOff x="0" y="0"/>
          <a:chExt cx="0" cy="0"/>
        </a:xfrm>
      </p:grpSpPr>
      <p:sp>
        <p:nvSpPr>
          <p:cNvPr name="Freeform 2" id="2"/>
          <p:cNvSpPr/>
          <p:nvPr/>
        </p:nvSpPr>
        <p:spPr>
          <a:xfrm flipH="false" flipV="false" rot="0">
            <a:off x="15537499" y="408799"/>
            <a:ext cx="1487448" cy="1929472"/>
          </a:xfrm>
          <a:custGeom>
            <a:avLst/>
            <a:gdLst/>
            <a:ahLst/>
            <a:cxnLst/>
            <a:rect r="r" b="b" t="t" l="l"/>
            <a:pathLst>
              <a:path h="1929472" w="1487448">
                <a:moveTo>
                  <a:pt x="0" y="0"/>
                </a:moveTo>
                <a:lnTo>
                  <a:pt x="1487447" y="0"/>
                </a:lnTo>
                <a:lnTo>
                  <a:pt x="1487447" y="1929472"/>
                </a:lnTo>
                <a:lnTo>
                  <a:pt x="0" y="1929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7293" y="7753458"/>
            <a:ext cx="1487448" cy="1929472"/>
          </a:xfrm>
          <a:custGeom>
            <a:avLst/>
            <a:gdLst/>
            <a:ahLst/>
            <a:cxnLst/>
            <a:rect r="r" b="b" t="t" l="l"/>
            <a:pathLst>
              <a:path h="1929472" w="1487448">
                <a:moveTo>
                  <a:pt x="0" y="0"/>
                </a:moveTo>
                <a:lnTo>
                  <a:pt x="1487448" y="0"/>
                </a:lnTo>
                <a:lnTo>
                  <a:pt x="1487448" y="1929473"/>
                </a:lnTo>
                <a:lnTo>
                  <a:pt x="0" y="19294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892260" y="845119"/>
            <a:ext cx="764962" cy="2168706"/>
          </a:xfrm>
          <a:custGeom>
            <a:avLst/>
            <a:gdLst/>
            <a:ahLst/>
            <a:cxnLst/>
            <a:rect r="r" b="b" t="t" l="l"/>
            <a:pathLst>
              <a:path h="2168706" w="764962">
                <a:moveTo>
                  <a:pt x="0" y="0"/>
                </a:moveTo>
                <a:lnTo>
                  <a:pt x="764962" y="0"/>
                </a:lnTo>
                <a:lnTo>
                  <a:pt x="764962" y="2168707"/>
                </a:lnTo>
                <a:lnTo>
                  <a:pt x="0" y="21687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5155018" y="7251361"/>
            <a:ext cx="764962" cy="2168706"/>
          </a:xfrm>
          <a:custGeom>
            <a:avLst/>
            <a:gdLst/>
            <a:ahLst/>
            <a:cxnLst/>
            <a:rect r="r" b="b" t="t" l="l"/>
            <a:pathLst>
              <a:path h="2168706" w="764962">
                <a:moveTo>
                  <a:pt x="764961" y="2168706"/>
                </a:moveTo>
                <a:lnTo>
                  <a:pt x="0" y="2168706"/>
                </a:lnTo>
                <a:lnTo>
                  <a:pt x="0" y="0"/>
                </a:lnTo>
                <a:lnTo>
                  <a:pt x="764961" y="0"/>
                </a:lnTo>
                <a:lnTo>
                  <a:pt x="764961" y="216870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403734" y="4632325"/>
            <a:ext cx="7480532" cy="927100"/>
          </a:xfrm>
          <a:prstGeom prst="rect">
            <a:avLst/>
          </a:prstGeom>
        </p:spPr>
        <p:txBody>
          <a:bodyPr anchor="t" rtlCol="false" tIns="0" lIns="0" bIns="0" rIns="0">
            <a:spAutoFit/>
          </a:bodyPr>
          <a:lstStyle/>
          <a:p>
            <a:pPr algn="l">
              <a:lnSpc>
                <a:spcPts val="7699"/>
              </a:lnSpc>
              <a:spcBef>
                <a:spcPct val="0"/>
              </a:spcBef>
            </a:pPr>
            <a:r>
              <a:rPr lang="en-US" sz="5499">
                <a:solidFill>
                  <a:srgbClr val="FDFDFD"/>
                </a:solidFill>
                <a:latin typeface="Open Sans Extra Bold"/>
                <a:ea typeface="Open Sans Extra Bold"/>
                <a:cs typeface="Open Sans Extra Bold"/>
                <a:sym typeface="Open Sans Extra Bold"/>
              </a:rPr>
              <a:t>RESEARCH PURPOSE</a:t>
            </a:r>
          </a:p>
        </p:txBody>
      </p:sp>
      <p:sp>
        <p:nvSpPr>
          <p:cNvPr name="Freeform 7" id="7"/>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113979"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3464478"/>
            <a:ext cx="13744635" cy="4659188"/>
          </a:xfrm>
          <a:prstGeom prst="rect">
            <a:avLst/>
          </a:prstGeom>
        </p:spPr>
        <p:txBody>
          <a:bodyPr anchor="t" rtlCol="false" tIns="0" lIns="0" bIns="0" rIns="0">
            <a:spAutoFit/>
          </a:bodyPr>
          <a:lstStyle/>
          <a:p>
            <a:pPr algn="l" marL="716225" indent="-358113" lvl="1">
              <a:lnSpc>
                <a:spcPts val="4644"/>
              </a:lnSpc>
              <a:spcBef>
                <a:spcPct val="0"/>
              </a:spcBef>
              <a:buFont typeface="Arial"/>
              <a:buChar char="•"/>
            </a:pPr>
            <a:r>
              <a:rPr lang="en-US" sz="3317" spc="-66">
                <a:solidFill>
                  <a:srgbClr val="051D40"/>
                </a:solidFill>
                <a:latin typeface="Poppins"/>
                <a:ea typeface="Poppins"/>
                <a:cs typeface="Poppins"/>
                <a:sym typeface="Poppins"/>
              </a:rPr>
              <a:t>To d</a:t>
            </a:r>
            <a:r>
              <a:rPr lang="en-US" sz="3317" spc="-66" strike="noStrike" u="none">
                <a:solidFill>
                  <a:srgbClr val="051D40"/>
                </a:solidFill>
                <a:latin typeface="Poppins"/>
                <a:ea typeface="Poppins"/>
                <a:cs typeface="Poppins"/>
                <a:sym typeface="Poppins"/>
              </a:rPr>
              <a:t>esign an educational web application integrated with Gemini AI API using a balanced gamification approach to enhance user engagement without causing over-dependence on rewards.</a:t>
            </a:r>
          </a:p>
          <a:p>
            <a:pPr algn="l">
              <a:lnSpc>
                <a:spcPts val="4644"/>
              </a:lnSpc>
              <a:spcBef>
                <a:spcPct val="0"/>
              </a:spcBef>
            </a:pPr>
          </a:p>
          <a:p>
            <a:pPr algn="l" marL="716225" indent="-358113" lvl="1">
              <a:lnSpc>
                <a:spcPts val="4644"/>
              </a:lnSpc>
              <a:buFont typeface="Arial"/>
              <a:buChar char="•"/>
            </a:pPr>
            <a:r>
              <a:rPr lang="en-US" sz="3317" spc="-66" strike="noStrike" u="none">
                <a:solidFill>
                  <a:srgbClr val="051D40"/>
                </a:solidFill>
                <a:latin typeface="Poppins"/>
                <a:ea typeface="Poppins"/>
                <a:cs typeface="Poppins"/>
                <a:sym typeface="Poppins"/>
              </a:rPr>
              <a:t>To d</a:t>
            </a:r>
            <a:r>
              <a:rPr lang="en-US" sz="3317" spc="-66" strike="noStrike" u="none">
                <a:solidFill>
                  <a:srgbClr val="051D40"/>
                </a:solidFill>
                <a:latin typeface="Poppins"/>
                <a:ea typeface="Poppins"/>
                <a:cs typeface="Poppins"/>
                <a:sym typeface="Poppins"/>
              </a:rPr>
              <a:t>evelop an integration strategy between Progressive Learning and Serious Games (SGs) to create a comprehensive, engaging, and deep learning experience.</a:t>
            </a:r>
          </a:p>
        </p:txBody>
      </p:sp>
      <p:sp>
        <p:nvSpPr>
          <p:cNvPr name="TextBox 9" id="9"/>
          <p:cNvSpPr txBox="true"/>
          <p:nvPr/>
        </p:nvSpPr>
        <p:spPr>
          <a:xfrm rot="0">
            <a:off x="2569160" y="1430668"/>
            <a:ext cx="9347572" cy="111125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Research Purpose</a:t>
            </a:r>
          </a:p>
        </p:txBody>
      </p:sp>
      <p:sp>
        <p:nvSpPr>
          <p:cNvPr name="Freeform 10" id="10"/>
          <p:cNvSpPr/>
          <p:nvPr/>
        </p:nvSpPr>
        <p:spPr>
          <a:xfrm flipH="false" flipV="false" rot="0">
            <a:off x="16669205" y="343192"/>
            <a:ext cx="1288618" cy="1211301"/>
          </a:xfrm>
          <a:custGeom>
            <a:avLst/>
            <a:gdLst/>
            <a:ahLst/>
            <a:cxnLst/>
            <a:rect r="r" b="b" t="t" l="l"/>
            <a:pathLst>
              <a:path h="1211301" w="1288618">
                <a:moveTo>
                  <a:pt x="0" y="0"/>
                </a:moveTo>
                <a:lnTo>
                  <a:pt x="1288618" y="0"/>
                </a:lnTo>
                <a:lnTo>
                  <a:pt x="1288618" y="1211301"/>
                </a:lnTo>
                <a:lnTo>
                  <a:pt x="0" y="1211301"/>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DAGcO2juZEc</dc:identifier>
  <dcterms:modified xsi:type="dcterms:W3CDTF">2011-08-01T06:04:30Z</dcterms:modified>
  <cp:revision>1</cp:revision>
  <dc:title>Slide Presentasi-TASI-2425-110</dc:title>
</cp:coreProperties>
</file>